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6"/>
  </p:notesMasterIdLst>
  <p:sldIdLst>
    <p:sldId id="281" r:id="rId2"/>
    <p:sldId id="299" r:id="rId3"/>
    <p:sldId id="291" r:id="rId4"/>
    <p:sldId id="292" r:id="rId5"/>
    <p:sldId id="293" r:id="rId6"/>
    <p:sldId id="294" r:id="rId7"/>
    <p:sldId id="295" r:id="rId8"/>
    <p:sldId id="373" r:id="rId9"/>
    <p:sldId id="306" r:id="rId10"/>
    <p:sldId id="307" r:id="rId11"/>
    <p:sldId id="308" r:id="rId12"/>
    <p:sldId id="321" r:id="rId13"/>
    <p:sldId id="322" r:id="rId14"/>
    <p:sldId id="323" r:id="rId15"/>
    <p:sldId id="309" r:id="rId16"/>
    <p:sldId id="325" r:id="rId17"/>
    <p:sldId id="326" r:id="rId18"/>
    <p:sldId id="327" r:id="rId19"/>
    <p:sldId id="358" r:id="rId20"/>
    <p:sldId id="360" r:id="rId21"/>
    <p:sldId id="359" r:id="rId22"/>
    <p:sldId id="361" r:id="rId23"/>
    <p:sldId id="362" r:id="rId24"/>
    <p:sldId id="367" r:id="rId25"/>
    <p:sldId id="368" r:id="rId26"/>
    <p:sldId id="372" r:id="rId27"/>
    <p:sldId id="370" r:id="rId28"/>
    <p:sldId id="371" r:id="rId29"/>
    <p:sldId id="369" r:id="rId30"/>
    <p:sldId id="311" r:id="rId31"/>
    <p:sldId id="310" r:id="rId32"/>
    <p:sldId id="312" r:id="rId33"/>
    <p:sldId id="296" r:id="rId34"/>
    <p:sldId id="338" r:id="rId35"/>
  </p:sldIdLst>
  <p:sldSz cx="12192000" cy="6858000"/>
  <p:notesSz cx="6858000" cy="9144000"/>
  <p:embeddedFontLst>
    <p:embeddedFont>
      <p:font typeface="Calibri" pitchFamily="34" charset="0"/>
      <p:regular r:id="rId37"/>
      <p:bold r:id="rId38"/>
      <p:italic r:id="rId39"/>
      <p:boldItalic r:id="rId40"/>
    </p:embeddedFont>
    <p:embeddedFont>
      <p:font typeface="Showcard Gothic" pitchFamily="82" charset="0"/>
      <p:regular r:id="rId41"/>
    </p:embeddedFont>
    <p:embeddedFont>
      <p:font typeface="Century Gothic" pitchFamily="34" charset="0"/>
      <p:regular r:id="rId42"/>
      <p:bold r:id="rId43"/>
      <p:italic r:id="rId44"/>
      <p:boldItalic r:id="rId45"/>
    </p:embeddedFont>
    <p:embeddedFont>
      <p:font typeface="Georgia" pitchFamily="18" charset="0"/>
      <p:regular r:id="rId46"/>
      <p:bold r:id="rId47"/>
      <p:italic r:id="rId48"/>
      <p:boldItalic r:id="rId49"/>
    </p:embeddedFont>
    <p:embeddedFont>
      <p:font typeface="Arial Black" pitchFamily="34" charset="0"/>
      <p:bold r:id="rId50"/>
    </p:embeddedFont>
    <p:embeddedFont>
      <p:font typeface=".VnBahamasB"/>
      <p:bold r:id="rId51"/>
    </p:embeddedFont>
    <p:embeddedFont>
      <p:font typeface="Britannic Bold" pitchFamily="34" charset="0"/>
      <p:regular r:id="rId52"/>
    </p:embeddedFont>
    <p:embeddedFont>
      <p:font typeface="宋体" pitchFamily="2" charset="-122"/>
      <p:regular r:id="rId53"/>
    </p:embeddedFont>
    <p:embeddedFont>
      <p:font typeface="Calibri Light" pitchFamily="34" charset="0"/>
      <p:regular r:id="rId54"/>
      <p:italic r:id="rId55"/>
    </p:embeddedFont>
    <p:embeddedFont>
      <p:font typeface="Tahoma" pitchFamily="34" charset="0"/>
      <p:regular r:id="rId56"/>
      <p:bold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9FF91"/>
    <a:srgbClr val="008000"/>
    <a:srgbClr val="F5ADFC"/>
    <a:srgbClr val="FCFCB3"/>
    <a:srgbClr val="DAF3FF"/>
    <a:srgbClr val="87B7DD"/>
    <a:srgbClr val="8569D9"/>
    <a:srgbClr val="EA6298"/>
    <a:srgbClr val="F699BD"/>
    <a:srgbClr val="DDADE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2574" autoAdjust="0"/>
    <p:restoredTop sz="94434" autoAdjust="0"/>
  </p:normalViewPr>
  <p:slideViewPr>
    <p:cSldViewPr snapToGrid="0">
      <p:cViewPr varScale="1">
        <p:scale>
          <a:sx n="89" d="100"/>
          <a:sy n="89" d="100"/>
        </p:scale>
        <p:origin x="-46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E16527-A19A-4AAB-9CA8-DC9C68A9704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E51BD6-223B-45F8-8EA9-E4BA064A14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51589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6ED8C-9FC6-41EA-BCF4-3C8787CD8176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52524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10485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36404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47960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15B4F3-4BB7-416C-AE4E-CAA6FDC4F1B6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9C0BBE-7997-45F3-979C-46D0BCF3A0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2705100" y="-127032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sz="1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8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8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09961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0196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1">
            <a:extLst>
              <a:ext uri="{FF2B5EF4-FFF2-40B4-BE49-F238E27FC236}">
                <a16:creationId xmlns:a16="http://schemas.microsoft.com/office/drawing/2014/main" xmlns="" id="{5A7E0F09-7ABA-4A21-AF48-75EF587292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3311364" y="-158904"/>
            <a:ext cx="1038592" cy="114736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8"/>
          <a:srcRect l="5201" t="8721" r="5924" b="14816"/>
          <a:stretch/>
        </p:blipFill>
        <p:spPr>
          <a:xfrm>
            <a:off x="-30480" y="-14881"/>
            <a:ext cx="12252960" cy="692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4483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4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1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hyperlink" Target="https://www.sachmem.vn/books/1/exercises/709" TargetMode="External"/><Relationship Id="rId18" Type="http://schemas.openxmlformats.org/officeDocument/2006/relationships/image" Target="../media/image31.png"/><Relationship Id="rId3" Type="http://schemas.openxmlformats.org/officeDocument/2006/relationships/audio" Target="../media/audio2.wav"/><Relationship Id="rId21" Type="http://schemas.openxmlformats.org/officeDocument/2006/relationships/image" Target="../media/image33.png"/><Relationship Id="rId7" Type="http://schemas.openxmlformats.org/officeDocument/2006/relationships/audio" Target="../media/audio6.wav"/><Relationship Id="rId12" Type="http://schemas.openxmlformats.org/officeDocument/2006/relationships/image" Target="../media/image27.png"/><Relationship Id="rId17" Type="http://schemas.openxmlformats.org/officeDocument/2006/relationships/image" Target="../media/image30.png"/><Relationship Id="rId2" Type="http://schemas.openxmlformats.org/officeDocument/2006/relationships/audio" Target="../media/audio1.wav"/><Relationship Id="rId16" Type="http://schemas.openxmlformats.org/officeDocument/2006/relationships/hyperlink" Target="https://www.sachmem.vn/books/1/exercises/387" TargetMode="External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hyperlink" Target="https://www.sachmem.vn/books/1/pages" TargetMode="External"/><Relationship Id="rId5" Type="http://schemas.openxmlformats.org/officeDocument/2006/relationships/audio" Target="../media/audio4.wav"/><Relationship Id="rId15" Type="http://schemas.openxmlformats.org/officeDocument/2006/relationships/image" Target="../media/image29.png"/><Relationship Id="rId10" Type="http://schemas.openxmlformats.org/officeDocument/2006/relationships/image" Target="../media/image26.png"/><Relationship Id="rId19" Type="http://schemas.openxmlformats.org/officeDocument/2006/relationships/hyperlink" Target="https://www.sachmem.vn/books/1/exercises/128" TargetMode="External"/><Relationship Id="rId4" Type="http://schemas.openxmlformats.org/officeDocument/2006/relationships/audio" Target="../media/audio3.wav"/><Relationship Id="rId9" Type="http://schemas.openxmlformats.org/officeDocument/2006/relationships/hyperlink" Target="https://www.sachmem.vn/books/1/exercises/95" TargetMode="External"/><Relationship Id="rId14" Type="http://schemas.openxmlformats.org/officeDocument/2006/relationships/image" Target="../media/image28.png"/><Relationship Id="rId22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39.jpe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52.pn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microsoft.com/office/2007/relationships/media" Target="../media/media1.mp3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slideLayout" Target="../slideLayouts/slideLayout4.xml"/><Relationship Id="rId1" Type="http://schemas.openxmlformats.org/officeDocument/2006/relationships/video" Target="NULL" TargetMode="Externa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4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audio" Target="../media/audio8.wav"/><Relationship Id="rId7" Type="http://schemas.openxmlformats.org/officeDocument/2006/relationships/image" Target="../media/image68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8.wav"/><Relationship Id="rId7" Type="http://schemas.openxmlformats.org/officeDocument/2006/relationships/image" Target="../media/image68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audio" Target="../media/audio8.wav"/><Relationship Id="rId7" Type="http://schemas.openxmlformats.org/officeDocument/2006/relationships/image" Target="../media/image68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8.wav"/><Relationship Id="rId7" Type="http://schemas.openxmlformats.org/officeDocument/2006/relationships/image" Target="../media/image68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audio" Target="../media/audio8.wav"/><Relationship Id="rId7" Type="http://schemas.openxmlformats.org/officeDocument/2006/relationships/image" Target="../media/image68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0.png"/><Relationship Id="rId4" Type="http://schemas.openxmlformats.org/officeDocument/2006/relationships/image" Target="../media/image65.png"/><Relationship Id="rId9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audio" Target="../media/audio8.wav"/><Relationship Id="rId7" Type="http://schemas.openxmlformats.org/officeDocument/2006/relationships/image" Target="../media/image68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audio" Target="../media/audio8.wav"/><Relationship Id="rId7" Type="http://schemas.openxmlformats.org/officeDocument/2006/relationships/image" Target="../media/image68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audio" Target="../media/audio8.wav"/><Relationship Id="rId7" Type="http://schemas.openxmlformats.org/officeDocument/2006/relationships/image" Target="../media/image68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audio" Target="../media/audio8.wav"/><Relationship Id="rId7" Type="http://schemas.openxmlformats.org/officeDocument/2006/relationships/image" Target="../media/image68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9.wav"/><Relationship Id="rId7" Type="http://schemas.microsoft.com/office/2007/relationships/media" Target="../media/media1.mp3"/><Relationship Id="rId2" Type="http://schemas.openxmlformats.org/officeDocument/2006/relationships/slideLayout" Target="../slideLayouts/slideLayout4.xml"/><Relationship Id="rId1" Type="http://schemas.openxmlformats.org/officeDocument/2006/relationships/video" Target="NULL" TargetMode="Externa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65.png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1.wav"/><Relationship Id="rId7" Type="http://schemas.openxmlformats.org/officeDocument/2006/relationships/image" Target="../media/image81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4.wav"/><Relationship Id="rId5" Type="http://schemas.openxmlformats.org/officeDocument/2006/relationships/audio" Target="../media/audio13.wav"/><Relationship Id="rId4" Type="http://schemas.openxmlformats.org/officeDocument/2006/relationships/audio" Target="../media/audio12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48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63BD706-0B57-4846-94AD-741ADBB8D1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76800" y="-337395"/>
            <a:ext cx="2667000" cy="7265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709879" y="-38100"/>
            <a:ext cx="13726057" cy="6934201"/>
            <a:chOff x="-768946" y="-57150"/>
            <a:chExt cx="13726057" cy="693420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31A1714A-29AB-4C76-A57C-E0910463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3283" t="34168" r="24607"/>
            <a:stretch/>
          </p:blipFill>
          <p:spPr>
            <a:xfrm rot="5400000">
              <a:off x="-1195056" y="368960"/>
              <a:ext cx="6934200" cy="6081979"/>
            </a:xfrm>
            <a:prstGeom prst="rect">
              <a:avLst/>
            </a:prstGeom>
          </p:spPr>
        </p:pic>
        <p:pic>
          <p:nvPicPr>
            <p:cNvPr id="25" name="图片 6">
              <a:extLst>
                <a:ext uri="{FF2B5EF4-FFF2-40B4-BE49-F238E27FC236}">
                  <a16:creationId xmlns:a16="http://schemas.microsoft.com/office/drawing/2014/main" xmlns="" id="{31A1714A-29AB-4C76-A57C-E0910463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3283" t="34168" r="24607"/>
            <a:stretch/>
          </p:blipFill>
          <p:spPr>
            <a:xfrm rot="16200000" flipH="1">
              <a:off x="6144222" y="64161"/>
              <a:ext cx="6934200" cy="6691579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B11DCB1-1316-431E-B736-78F279BFA7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2943"/>
          <a:stretch/>
        </p:blipFill>
        <p:spPr>
          <a:xfrm rot="5400000">
            <a:off x="5980678" y="1528470"/>
            <a:ext cx="1229205" cy="102262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322126D-AC40-4B92-BCE4-72E65F4B53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4" r="-1"/>
          <a:stretch/>
        </p:blipFill>
        <p:spPr>
          <a:xfrm rot="5400000">
            <a:off x="-2521573" y="2241405"/>
            <a:ext cx="6858001" cy="180867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25EE91E9-852B-40FE-9AAB-AE69235A80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20312" y="-84411"/>
            <a:ext cx="1435360" cy="13263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7ADFD82-B57A-4AA6-A62B-5826DF27B27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64575" y="6069464"/>
            <a:ext cx="943738" cy="104257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5A7E0F09-7ABA-4A21-AF48-75EF5872925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0250379" y="-411174"/>
            <a:ext cx="1038592" cy="114736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7E62D358-EEB3-452A-8B9C-0DD3B21CA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777" t="42218" r="18742" b="12069"/>
          <a:stretch/>
        </p:blipFill>
        <p:spPr>
          <a:xfrm>
            <a:off x="8770048" y="6421141"/>
            <a:ext cx="820014" cy="64271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A71DB0B0-FEC6-47A4-B5E1-92DEC903D1D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33385"/>
          <a:stretch/>
        </p:blipFill>
        <p:spPr>
          <a:xfrm>
            <a:off x="-134886" y="-215938"/>
            <a:ext cx="1153762" cy="106610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-9702" y="3339807"/>
            <a:ext cx="1504153" cy="965710"/>
            <a:chOff x="-73955" y="3171917"/>
            <a:chExt cx="1811545" cy="125127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5E4A30DB-581F-4289-91C4-372243FFD7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-1083"/>
            <a:stretch/>
          </p:blipFill>
          <p:spPr>
            <a:xfrm>
              <a:off x="-73955" y="3229427"/>
              <a:ext cx="1291924" cy="1193767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2148958B-60B0-458D-B8C5-E50B07DA2A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-33385"/>
            <a:stretch/>
          </p:blipFill>
          <p:spPr>
            <a:xfrm>
              <a:off x="538231" y="3171917"/>
              <a:ext cx="1199359" cy="1108235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A93849F7-DF95-47FC-8665-DE9129959D4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0816310" y="4113911"/>
            <a:ext cx="1307406" cy="14443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C43E82D1-716C-488C-BAF1-9EBED3FBBC5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713"/>
          <a:stretch/>
        </p:blipFill>
        <p:spPr>
          <a:xfrm rot="5400000">
            <a:off x="6030955" y="-3477614"/>
            <a:ext cx="1226441" cy="74737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3570229D-4527-4031-BBA4-B919A5C3984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11723" y="-253309"/>
            <a:ext cx="1876320" cy="225158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02802E69-2C16-4D93-9550-5D88B95253D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0958081" y="-195884"/>
            <a:ext cx="1780612" cy="2136734"/>
          </a:xfrm>
          <a:prstGeom prst="rect">
            <a:avLst/>
          </a:prstGeom>
        </p:spPr>
      </p:pic>
      <p:pic>
        <p:nvPicPr>
          <p:cNvPr id="34" name="图片 21">
            <a:extLst>
              <a:ext uri="{FF2B5EF4-FFF2-40B4-BE49-F238E27FC236}">
                <a16:creationId xmlns:a16="http://schemas.microsoft.com/office/drawing/2014/main" xmlns="" id="{C43E82D1-716C-488C-BAF1-9EBED3FBBC5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543" t="32844" r="12062" b="25716"/>
          <a:stretch/>
        </p:blipFill>
        <p:spPr>
          <a:xfrm rot="5400000">
            <a:off x="6135657" y="-958847"/>
            <a:ext cx="1179467" cy="3097161"/>
          </a:xfrm>
          <a:prstGeom prst="rect">
            <a:avLst/>
          </a:prstGeom>
        </p:spPr>
      </p:pic>
      <p:pic>
        <p:nvPicPr>
          <p:cNvPr id="35" name="图片 7">
            <a:extLst>
              <a:ext uri="{FF2B5EF4-FFF2-40B4-BE49-F238E27FC236}">
                <a16:creationId xmlns:a16="http://schemas.microsoft.com/office/drawing/2014/main" xmlns="" id="{417175B2-5D0A-44BB-99E3-94D472CAE08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083"/>
          <a:stretch/>
        </p:blipFill>
        <p:spPr>
          <a:xfrm>
            <a:off x="827229" y="805315"/>
            <a:ext cx="3918534" cy="2132405"/>
          </a:xfrm>
          <a:prstGeom prst="rect">
            <a:avLst/>
          </a:prstGeom>
        </p:spPr>
      </p:pic>
      <p:sp>
        <p:nvSpPr>
          <p:cNvPr id="36" name="文本框 20">
            <a:extLst>
              <a:ext uri="{FF2B5EF4-FFF2-40B4-BE49-F238E27FC236}">
                <a16:creationId xmlns:a16="http://schemas.microsoft.com/office/drawing/2014/main" xmlns="" id="{90BB073A-DE17-4CDF-97E0-BF6A5A3AFB43}"/>
              </a:ext>
            </a:extLst>
          </p:cNvPr>
          <p:cNvSpPr txBox="1"/>
          <p:nvPr/>
        </p:nvSpPr>
        <p:spPr>
          <a:xfrm>
            <a:off x="2041145" y="1322048"/>
            <a:ext cx="17411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rgbClr val="00B0F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Unit 6</a:t>
            </a:r>
            <a:endParaRPr lang="zh-CN" altLang="en-US" sz="4800" dirty="0">
              <a:solidFill>
                <a:srgbClr val="00B0F0"/>
              </a:solidFill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7" name="文本框 20">
            <a:extLst>
              <a:ext uri="{FF2B5EF4-FFF2-40B4-BE49-F238E27FC236}">
                <a16:creationId xmlns:a16="http://schemas.microsoft.com/office/drawing/2014/main" xmlns="" id="{90BB073A-DE17-4CDF-97E0-BF6A5A3AFB43}"/>
              </a:ext>
            </a:extLst>
          </p:cNvPr>
          <p:cNvSpPr txBox="1"/>
          <p:nvPr/>
        </p:nvSpPr>
        <p:spPr>
          <a:xfrm>
            <a:off x="94944" y="1026915"/>
            <a:ext cx="13045559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39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A629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Stand up!</a:t>
            </a:r>
            <a:endParaRPr lang="zh-CN" altLang="en-US" sz="23900" b="1" dirty="0">
              <a:ln w="9525">
                <a:solidFill>
                  <a:schemeClr val="bg1"/>
                </a:solidFill>
                <a:prstDash val="solid"/>
              </a:ln>
              <a:solidFill>
                <a:srgbClr val="EA6298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9" name="文本框 20">
            <a:extLst>
              <a:ext uri="{FF2B5EF4-FFF2-40B4-BE49-F238E27FC236}">
                <a16:creationId xmlns:a16="http://schemas.microsoft.com/office/drawing/2014/main" xmlns="" id="{90BB073A-DE17-4CDF-97E0-BF6A5A3AFB43}"/>
              </a:ext>
            </a:extLst>
          </p:cNvPr>
          <p:cNvSpPr txBox="1"/>
          <p:nvPr/>
        </p:nvSpPr>
        <p:spPr>
          <a:xfrm>
            <a:off x="8156567" y="117371"/>
            <a:ext cx="2236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8238BA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English grade 3</a:t>
            </a:r>
            <a:endParaRPr lang="zh-CN" altLang="en-US" sz="2400" b="1" dirty="0">
              <a:solidFill>
                <a:srgbClr val="8238BA"/>
              </a:solidFill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文本框 20">
            <a:extLst>
              <a:ext uri="{FF2B5EF4-FFF2-40B4-BE49-F238E27FC236}">
                <a16:creationId xmlns:a16="http://schemas.microsoft.com/office/drawing/2014/main" xmlns="" id="{90BB073A-DE17-4CDF-97E0-BF6A5A3AFB43}"/>
              </a:ext>
            </a:extLst>
          </p:cNvPr>
          <p:cNvSpPr txBox="1"/>
          <p:nvPr/>
        </p:nvSpPr>
        <p:spPr>
          <a:xfrm>
            <a:off x="5150870" y="4278905"/>
            <a:ext cx="189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>
                <a:solidFill>
                  <a:srgbClr val="00206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Lesson 2</a:t>
            </a:r>
            <a:endParaRPr lang="zh-CN" alt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182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7" grpId="1"/>
      <p:bldP spid="39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4240" y="1548010"/>
            <a:ext cx="10621362" cy="3620239"/>
          </a:xfrm>
          <a:prstGeom prst="roundRect">
            <a:avLst/>
          </a:prstGeom>
        </p:spPr>
      </p:pic>
      <p:pic>
        <p:nvPicPr>
          <p:cNvPr id="8194" name="Picture 2" descr="look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000" y="-94488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listen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063" y="-94488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epeat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125" y="-94488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point">
            <a:hlinkClick r:id="rId11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000" y="-84740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say">
            <a:hlinkClick r:id="rId16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063" y="-84740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actions">
            <a:hlinkClick r:id="rId11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125" y="-8474075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talk">
            <a:hlinkClick r:id="rId19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000" y="-749935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52600" y="435125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800" b="0" i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Mspham0936082789">
            <a:extLst>
              <a:ext uri="{FF2B5EF4-FFF2-40B4-BE49-F238E27FC236}">
                <a16:creationId xmlns:a16="http://schemas.microsoft.com/office/drawing/2014/main" xmlns="" id="{157BB091-AB5D-4359-BD3E-58F74F0BC89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394512" y="5392154"/>
            <a:ext cx="361938" cy="36576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xmlns="" id="{EECB1136-38B9-4E3E-B6A2-36F6DF47818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280407" y="5309990"/>
            <a:ext cx="361938" cy="36576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xmlns="" id="{881B5B6D-7624-43C2-AD5A-147D651A2214}"/>
              </a:ext>
            </a:extLst>
          </p:cNvPr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5517953" y="1947914"/>
            <a:ext cx="226211" cy="22860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xmlns="" id="{5C5A7CC1-93B9-46CA-B2A6-59051C597439}"/>
              </a:ext>
            </a:extLst>
          </p:cNvPr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5517953" y="4567187"/>
            <a:ext cx="226211" cy="228600"/>
          </a:xfrm>
          <a:prstGeom prst="rect">
            <a:avLst/>
          </a:prstGeom>
        </p:spPr>
      </p:pic>
      <p:pic>
        <p:nvPicPr>
          <p:cNvPr id="17" name="Mspham0936082789">
            <a:extLst>
              <a:ext uri="{FF2B5EF4-FFF2-40B4-BE49-F238E27FC236}">
                <a16:creationId xmlns:a16="http://schemas.microsoft.com/office/drawing/2014/main" xmlns="" id="{9CEC8F1A-64AD-44F1-AC2E-95D003E0EBEA}"/>
              </a:ext>
            </a:extLst>
          </p:cNvPr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0425504" y="4242067"/>
            <a:ext cx="226211" cy="22860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:a16="http://schemas.microsoft.com/office/drawing/2014/main" xmlns="" id="{2F1640DC-5896-42FF-AE81-4AF7904593CE}"/>
              </a:ext>
            </a:extLst>
          </p:cNvPr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1267439" y="2176514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926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6 Stand up!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6 Stand up!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6 Stand up!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3 Tập 1 - Unit 6 Stand up!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3 Tập 1 - Unit 6 Stand up!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3 Tập 1 - Unit 6 Stand up! - Lesson 2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1287" y="1033951"/>
            <a:ext cx="4291264" cy="34747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52600" y="43512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2. Point and say. </a:t>
            </a:r>
            <a:endParaRPr lang="en-US" sz="2400" b="0" i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71843" y="4937317"/>
            <a:ext cx="40767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I ___________?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22816" y="5688125"/>
            <a:ext cx="27797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you can.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s.sachmem.vn/public/characters/MissHie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8097180" y="5449940"/>
            <a:ext cx="822960" cy="82296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characters/Ma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5313" y="4657359"/>
            <a:ext cx="822960" cy="82296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246883" y="4922082"/>
            <a:ext cx="17331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 in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xmlns="" val="286427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.sachmem.vn/public/images/TA3T1SHS/U6-L2-2-3-zclvvkeanzgqxol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26323" y="1062823"/>
            <a:ext cx="3722277" cy="301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52600" y="43512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2. Point and say. </a:t>
            </a:r>
            <a:endParaRPr lang="en-US" sz="2400" b="0" i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71843" y="4937317"/>
            <a:ext cx="40767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I ___________?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22816" y="5688125"/>
            <a:ext cx="27797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you can.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46883" y="4922082"/>
            <a:ext cx="1435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out</a:t>
            </a:r>
            <a:endParaRPr lang="en-US" sz="3200"/>
          </a:p>
        </p:txBody>
      </p:sp>
      <p:pic>
        <p:nvPicPr>
          <p:cNvPr id="3076" name="Picture 4" descr="https://s.sachmem.vn/public/characters/MrLo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8409240" y="5332089"/>
            <a:ext cx="914400" cy="91440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.sachmem.vn/public/characters/Qua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54003" y="4643905"/>
            <a:ext cx="914400" cy="91440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8321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https://s.sachmem.vn/public/images/TA3T1SHS/U6-L2-2-4-xvynjoqqkhpkrfj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5128" y="1062823"/>
            <a:ext cx="3773017" cy="305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.sachmem.vn/public/images/TA3T1SHS/U6-L2-2-5-fwergkbboymxmpy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06917" y="7589515"/>
            <a:ext cx="4295634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52600" y="43512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2. Point and say. </a:t>
            </a:r>
            <a:endParaRPr lang="en-US" sz="2400" b="0" i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71843" y="4937317"/>
            <a:ext cx="40767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I ___________?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22816" y="5688125"/>
            <a:ext cx="29682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you can’t.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46883" y="4922082"/>
            <a:ext cx="13452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</a:t>
            </a:r>
            <a:endParaRPr lang="en-US" sz="3200"/>
          </a:p>
        </p:txBody>
      </p:sp>
      <p:pic>
        <p:nvPicPr>
          <p:cNvPr id="3" name="Picture 2" descr="https://s.sachmem.vn/public/characters/Ho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31403" y="4516252"/>
            <a:ext cx="1005840" cy="100584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s.sachmem.vn/public/characters/Qu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8644255" y="5305466"/>
            <a:ext cx="1005840" cy="100584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6681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s.sachmem.vn/public/images/TA3T1SHS/U6-L2-2-5-fwergkbboymxmpy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637" y="1062823"/>
            <a:ext cx="3895963" cy="315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52600" y="43512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2. Point and say. </a:t>
            </a:r>
            <a:endParaRPr lang="en-US" sz="2400" b="0" i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71843" y="4937317"/>
            <a:ext cx="40767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I ___________?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22816" y="5688125"/>
            <a:ext cx="29682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you can’t.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46883" y="4922082"/>
            <a:ext cx="13452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</a:t>
            </a:r>
            <a:endParaRPr lang="en-US" sz="3200"/>
          </a:p>
        </p:txBody>
      </p:sp>
      <p:pic>
        <p:nvPicPr>
          <p:cNvPr id="5" name="Picture 4" descr="https://s.sachmem.vn/public/characters/Qu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1713" y="4516252"/>
            <a:ext cx="1005840" cy="100584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s.sachmem.vn/public/characters/MissHie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8289124" y="5506857"/>
            <a:ext cx="822960" cy="82296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0715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https://s.sachmem.vn/public/images/v2/TA3T1SHS/U6-L2-3-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35680" y="1064430"/>
            <a:ext cx="4764318" cy="347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52600" y="43512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3. Let's talk.</a:t>
            </a:r>
            <a:endParaRPr lang="en-US" sz="2400" b="0" i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 descr="https://s.sachmem.vn/public/characters/Lind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64185" y="4705411"/>
            <a:ext cx="994349" cy="994349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characters/MissHi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8498117" y="5360731"/>
            <a:ext cx="994349" cy="994349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0285730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69828" rIns="0" bIns="69828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3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Jost"/>
              </a:rPr>
              <a:t>May I </a:t>
            </a:r>
            <a:r>
              <a:rPr kumimoji="0" lang="en-US" sz="23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Jost"/>
              </a:rPr>
              <a:t>open the book</a:t>
            </a:r>
            <a:r>
              <a:rPr kumimoji="0" lang="en-US" sz="23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Jost"/>
              </a:rPr>
              <a:t>?</a:t>
            </a:r>
            <a:endParaRPr kumimoji="0" 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9056350" y="5617845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95220" rIns="0" bIns="952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3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Jost"/>
              </a:rPr>
              <a:t>Yes, you can. /</a:t>
            </a:r>
            <a:br>
              <a:rPr kumimoji="0" lang="en-US" sz="23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Jost"/>
              </a:rPr>
            </a:br>
            <a:r>
              <a:rPr kumimoji="0" lang="en-US" sz="23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Jost"/>
              </a:rPr>
              <a:t>No, you can't.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71843" y="4937317"/>
            <a:ext cx="51267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33333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May I _________________?</a:t>
            </a:r>
            <a:endParaRPr lang="en-US" sz="3200" b="1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39640" y="5688125"/>
            <a:ext cx="3713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_______________.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01391" y="4940677"/>
            <a:ext cx="33746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8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open your book</a:t>
            </a:r>
            <a:endParaRPr lang="en-US" sz="3200">
              <a:latin typeface="Century Gothic" panose="020B0502020202020204" pitchFamily="34" charset="0"/>
            </a:endParaRPr>
          </a:p>
        </p:txBody>
      </p:sp>
      <p:sp>
        <p:nvSpPr>
          <p:cNvPr id="17" name="Round Diagonal Corner Rectangle 16"/>
          <p:cNvSpPr/>
          <p:nvPr/>
        </p:nvSpPr>
        <p:spPr>
          <a:xfrm>
            <a:off x="4694336" y="5595274"/>
            <a:ext cx="3550148" cy="686625"/>
          </a:xfrm>
          <a:prstGeom prst="round2DiagRect">
            <a:avLst>
              <a:gd name="adj1" fmla="val 34896"/>
              <a:gd name="adj2" fmla="val 0"/>
            </a:avLst>
          </a:prstGeom>
          <a:solidFill>
            <a:srgbClr val="E9FF91">
              <a:alpha val="0"/>
            </a:srgb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Yes, you can.</a:t>
            </a:r>
          </a:p>
        </p:txBody>
      </p:sp>
      <p:sp>
        <p:nvSpPr>
          <p:cNvPr id="18" name="Round Diagonal Corner Rectangle 17"/>
          <p:cNvSpPr/>
          <p:nvPr/>
        </p:nvSpPr>
        <p:spPr>
          <a:xfrm>
            <a:off x="4694336" y="5572826"/>
            <a:ext cx="3550148" cy="731520"/>
          </a:xfrm>
          <a:prstGeom prst="round2DiagRect">
            <a:avLst>
              <a:gd name="adj1" fmla="val 37500"/>
              <a:gd name="adj2" fmla="val 0"/>
            </a:avLst>
          </a:prstGeom>
          <a:solidFill>
            <a:srgbClr val="E9FF91">
              <a:alpha val="0"/>
            </a:srgb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No, you can’t.</a:t>
            </a:r>
          </a:p>
        </p:txBody>
      </p:sp>
      <p:pic>
        <p:nvPicPr>
          <p:cNvPr id="19" name="ye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57464" y="5316221"/>
            <a:ext cx="603233" cy="411741"/>
          </a:xfrm>
          <a:prstGeom prst="rect">
            <a:avLst/>
          </a:prstGeom>
        </p:spPr>
      </p:pic>
      <p:pic>
        <p:nvPicPr>
          <p:cNvPr id="20" name="no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616505" y="5938586"/>
            <a:ext cx="485150" cy="39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740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52600" y="43512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3. Let's talk.</a:t>
            </a:r>
            <a:endParaRPr lang="en-US" sz="2400" b="0" i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https://s.sachmem.vn/public/characters/MissHi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8498117" y="5360731"/>
            <a:ext cx="994349" cy="994349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0285730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69828" rIns="0" bIns="69828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3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Jost"/>
              </a:rPr>
              <a:t>May I </a:t>
            </a:r>
            <a:r>
              <a:rPr kumimoji="0" lang="en-US" sz="23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Jost"/>
              </a:rPr>
              <a:t>open the book</a:t>
            </a:r>
            <a:r>
              <a:rPr kumimoji="0" lang="en-US" sz="23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Jost"/>
              </a:rPr>
              <a:t>?</a:t>
            </a:r>
            <a:endParaRPr kumimoji="0" 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9056350" y="5617845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95220" rIns="0" bIns="952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3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Jost"/>
              </a:rPr>
              <a:t>Yes, you can. /</a:t>
            </a:r>
            <a:br>
              <a:rPr kumimoji="0" lang="en-US" sz="23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Jost"/>
              </a:rPr>
            </a:br>
            <a:r>
              <a:rPr kumimoji="0" lang="en-US" sz="23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Jost"/>
              </a:rPr>
              <a:t>No, you can't.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71843" y="4937317"/>
            <a:ext cx="51267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33333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May I _________________?</a:t>
            </a:r>
            <a:endParaRPr lang="en-US" sz="3200" b="1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39640" y="5688125"/>
            <a:ext cx="3713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_______________.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40575" y="4887810"/>
            <a:ext cx="11288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8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write</a:t>
            </a:r>
            <a:endParaRPr lang="en-US" sz="3200">
              <a:latin typeface="Century Gothic" panose="020B0502020202020204" pitchFamily="34" charset="0"/>
            </a:endParaRPr>
          </a:p>
        </p:txBody>
      </p:sp>
      <p:sp>
        <p:nvSpPr>
          <p:cNvPr id="17" name="Round Diagonal Corner Rectangle 16"/>
          <p:cNvSpPr/>
          <p:nvPr/>
        </p:nvSpPr>
        <p:spPr>
          <a:xfrm>
            <a:off x="4694336" y="5595274"/>
            <a:ext cx="3550148" cy="686625"/>
          </a:xfrm>
          <a:prstGeom prst="round2DiagRect">
            <a:avLst>
              <a:gd name="adj1" fmla="val 34896"/>
              <a:gd name="adj2" fmla="val 0"/>
            </a:avLst>
          </a:prstGeom>
          <a:solidFill>
            <a:srgbClr val="E9FF91">
              <a:alpha val="0"/>
            </a:srgb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Yes, you can.</a:t>
            </a:r>
          </a:p>
        </p:txBody>
      </p:sp>
      <p:sp>
        <p:nvSpPr>
          <p:cNvPr id="18" name="Round Diagonal Corner Rectangle 17"/>
          <p:cNvSpPr/>
          <p:nvPr/>
        </p:nvSpPr>
        <p:spPr>
          <a:xfrm>
            <a:off x="4694336" y="5572826"/>
            <a:ext cx="3550148" cy="731520"/>
          </a:xfrm>
          <a:prstGeom prst="round2DiagRect">
            <a:avLst>
              <a:gd name="adj1" fmla="val 37500"/>
              <a:gd name="adj2" fmla="val 0"/>
            </a:avLst>
          </a:prstGeom>
          <a:solidFill>
            <a:srgbClr val="E9FF91">
              <a:alpha val="0"/>
            </a:srgb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No, you can’t.</a:t>
            </a:r>
          </a:p>
        </p:txBody>
      </p:sp>
      <p:pic>
        <p:nvPicPr>
          <p:cNvPr id="19" name="ye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57464" y="5316221"/>
            <a:ext cx="603233" cy="411741"/>
          </a:xfrm>
          <a:prstGeom prst="rect">
            <a:avLst/>
          </a:prstGeom>
        </p:spPr>
      </p:pic>
      <p:pic>
        <p:nvPicPr>
          <p:cNvPr id="20" name="no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16505" y="5938586"/>
            <a:ext cx="485150" cy="394764"/>
          </a:xfrm>
          <a:prstGeom prst="rect">
            <a:avLst/>
          </a:prstGeom>
        </p:spPr>
      </p:pic>
      <p:pic>
        <p:nvPicPr>
          <p:cNvPr id="21" name="Picture 2" descr="https://s.sachmem.vn/public/images/v2/TA3T1SHS/U6-L2-3-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40584" y="761975"/>
            <a:ext cx="5057983" cy="368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s.sachmem.vn/public/characters/Na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133" y="4481591"/>
            <a:ext cx="918171" cy="918171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712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52600" y="43512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3. Let's talk.</a:t>
            </a:r>
            <a:endParaRPr lang="en-US" sz="2400" b="0" i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0285730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69828" rIns="0" bIns="69828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3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Jost"/>
              </a:rPr>
              <a:t>May I </a:t>
            </a:r>
            <a:r>
              <a:rPr kumimoji="0" lang="en-US" sz="23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Jost"/>
              </a:rPr>
              <a:t>open the book</a:t>
            </a:r>
            <a:r>
              <a:rPr kumimoji="0" lang="en-US" sz="23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Jost"/>
              </a:rPr>
              <a:t>?</a:t>
            </a:r>
            <a:endParaRPr kumimoji="0" 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9056350" y="5617845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95220" rIns="0" bIns="952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3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Jost"/>
              </a:rPr>
              <a:t>Yes, you can. /</a:t>
            </a:r>
            <a:br>
              <a:rPr kumimoji="0" lang="en-US" sz="23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Jost"/>
              </a:rPr>
            </a:br>
            <a:r>
              <a:rPr kumimoji="0" lang="en-US" sz="23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Jost"/>
              </a:rPr>
              <a:t>No, you can't.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71843" y="4937317"/>
            <a:ext cx="51267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33333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May I _________________?</a:t>
            </a:r>
            <a:endParaRPr lang="en-US" sz="3200" b="1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39640" y="5688125"/>
            <a:ext cx="3713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_______________.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40575" y="4887810"/>
            <a:ext cx="14670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8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go out</a:t>
            </a:r>
            <a:endParaRPr lang="en-US" sz="3200">
              <a:latin typeface="Century Gothic" panose="020B0502020202020204" pitchFamily="34" charset="0"/>
            </a:endParaRPr>
          </a:p>
        </p:txBody>
      </p:sp>
      <p:sp>
        <p:nvSpPr>
          <p:cNvPr id="17" name="Round Diagonal Corner Rectangle 16"/>
          <p:cNvSpPr/>
          <p:nvPr/>
        </p:nvSpPr>
        <p:spPr>
          <a:xfrm>
            <a:off x="4694336" y="5595274"/>
            <a:ext cx="3550148" cy="686625"/>
          </a:xfrm>
          <a:prstGeom prst="round2DiagRect">
            <a:avLst>
              <a:gd name="adj1" fmla="val 34896"/>
              <a:gd name="adj2" fmla="val 0"/>
            </a:avLst>
          </a:prstGeom>
          <a:solidFill>
            <a:srgbClr val="E9FF91">
              <a:alpha val="0"/>
            </a:srgb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Yes, you can.</a:t>
            </a:r>
          </a:p>
        </p:txBody>
      </p:sp>
      <p:sp>
        <p:nvSpPr>
          <p:cNvPr id="18" name="Round Diagonal Corner Rectangle 17"/>
          <p:cNvSpPr/>
          <p:nvPr/>
        </p:nvSpPr>
        <p:spPr>
          <a:xfrm>
            <a:off x="4694336" y="5572826"/>
            <a:ext cx="3550148" cy="731520"/>
          </a:xfrm>
          <a:prstGeom prst="round2DiagRect">
            <a:avLst>
              <a:gd name="adj1" fmla="val 37500"/>
              <a:gd name="adj2" fmla="val 0"/>
            </a:avLst>
          </a:prstGeom>
          <a:solidFill>
            <a:srgbClr val="E9FF91">
              <a:alpha val="0"/>
            </a:srgb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No, you can’t.</a:t>
            </a:r>
          </a:p>
        </p:txBody>
      </p:sp>
      <p:pic>
        <p:nvPicPr>
          <p:cNvPr id="19" name="ye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57464" y="5316221"/>
            <a:ext cx="603233" cy="411741"/>
          </a:xfrm>
          <a:prstGeom prst="rect">
            <a:avLst/>
          </a:prstGeom>
        </p:spPr>
      </p:pic>
      <p:pic>
        <p:nvPicPr>
          <p:cNvPr id="20" name="no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16505" y="5938586"/>
            <a:ext cx="485150" cy="394764"/>
          </a:xfrm>
          <a:prstGeom prst="rect">
            <a:avLst/>
          </a:prstGeom>
        </p:spPr>
      </p:pic>
      <p:pic>
        <p:nvPicPr>
          <p:cNvPr id="23" name="Picture 3" descr="https://s.sachmem.vn/public/images/v2/TA3T1SHS/U6-L2-3-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38445" y="665957"/>
            <a:ext cx="5056846" cy="368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s.sachmem.vn/public/characters/MrLo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8465251" y="5449466"/>
            <a:ext cx="883884" cy="883884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.sachmem.vn/public/characters/Ho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7959" y="4444641"/>
            <a:ext cx="883884" cy="883884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5578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52600" y="43512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3. Let's talk.</a:t>
            </a:r>
            <a:endParaRPr lang="en-US" sz="2400" b="0" i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0285730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69828" rIns="0" bIns="69828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3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Jost"/>
              </a:rPr>
              <a:t>May I </a:t>
            </a:r>
            <a:r>
              <a:rPr kumimoji="0" lang="en-US" sz="23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Jost"/>
              </a:rPr>
              <a:t>open the book</a:t>
            </a:r>
            <a:r>
              <a:rPr kumimoji="0" lang="en-US" sz="23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Jost"/>
              </a:rPr>
              <a:t>?</a:t>
            </a:r>
            <a:endParaRPr kumimoji="0" 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9056350" y="5617845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95220" rIns="0" bIns="952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3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Jost"/>
              </a:rPr>
              <a:t>Yes, you can. /</a:t>
            </a:r>
            <a:br>
              <a:rPr kumimoji="0" lang="en-US" sz="23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Jost"/>
              </a:rPr>
            </a:br>
            <a:r>
              <a:rPr kumimoji="0" lang="en-US" sz="23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Jost"/>
              </a:rPr>
              <a:t>No, you can't.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71843" y="4937317"/>
            <a:ext cx="51267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33333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May I _________________?</a:t>
            </a:r>
            <a:endParaRPr lang="en-US" sz="3200" b="1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39640" y="5688125"/>
            <a:ext cx="3713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_______________.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40575" y="4887810"/>
            <a:ext cx="18197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8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come in</a:t>
            </a:r>
            <a:endParaRPr lang="en-US" sz="3200">
              <a:latin typeface="Century Gothic" panose="020B0502020202020204" pitchFamily="34" charset="0"/>
            </a:endParaRPr>
          </a:p>
        </p:txBody>
      </p:sp>
      <p:sp>
        <p:nvSpPr>
          <p:cNvPr id="17" name="Round Diagonal Corner Rectangle 16"/>
          <p:cNvSpPr/>
          <p:nvPr/>
        </p:nvSpPr>
        <p:spPr>
          <a:xfrm>
            <a:off x="4694336" y="5595274"/>
            <a:ext cx="3550148" cy="686625"/>
          </a:xfrm>
          <a:prstGeom prst="round2DiagRect">
            <a:avLst>
              <a:gd name="adj1" fmla="val 34896"/>
              <a:gd name="adj2" fmla="val 0"/>
            </a:avLst>
          </a:prstGeom>
          <a:solidFill>
            <a:srgbClr val="E9FF91">
              <a:alpha val="0"/>
            </a:srgb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Yes, you can.</a:t>
            </a:r>
          </a:p>
        </p:txBody>
      </p:sp>
      <p:sp>
        <p:nvSpPr>
          <p:cNvPr id="18" name="Round Diagonal Corner Rectangle 17"/>
          <p:cNvSpPr/>
          <p:nvPr/>
        </p:nvSpPr>
        <p:spPr>
          <a:xfrm>
            <a:off x="4694336" y="5572826"/>
            <a:ext cx="3550148" cy="731520"/>
          </a:xfrm>
          <a:prstGeom prst="round2DiagRect">
            <a:avLst>
              <a:gd name="adj1" fmla="val 37500"/>
              <a:gd name="adj2" fmla="val 0"/>
            </a:avLst>
          </a:prstGeom>
          <a:solidFill>
            <a:srgbClr val="E9FF91">
              <a:alpha val="0"/>
            </a:srgb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No, you can’t.</a:t>
            </a:r>
          </a:p>
        </p:txBody>
      </p:sp>
      <p:pic>
        <p:nvPicPr>
          <p:cNvPr id="19" name="ye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57464" y="5316221"/>
            <a:ext cx="603233" cy="411741"/>
          </a:xfrm>
          <a:prstGeom prst="rect">
            <a:avLst/>
          </a:prstGeom>
        </p:spPr>
      </p:pic>
      <p:pic>
        <p:nvPicPr>
          <p:cNvPr id="20" name="no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16505" y="5938586"/>
            <a:ext cx="485150" cy="394764"/>
          </a:xfrm>
          <a:prstGeom prst="rect">
            <a:avLst/>
          </a:prstGeom>
        </p:spPr>
      </p:pic>
      <p:pic>
        <p:nvPicPr>
          <p:cNvPr id="8194" name="Picture 2" descr="https://s.sachmem.vn/public/characters/MrLo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8465251" y="5449466"/>
            <a:ext cx="883884" cy="883884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s://s.sachmem.vn/public/images/v2/TA3T1SHS/U6-L2-3-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58199" y="831579"/>
            <a:ext cx="4840368" cy="352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s.sachmem.vn/public/characters/Qua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9315" y="4565546"/>
            <a:ext cx="883920" cy="88392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2989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ình ảnh có liên quan">
            <a:extLst>
              <a:ext uri="{FF2B5EF4-FFF2-40B4-BE49-F238E27FC236}">
                <a16:creationId xmlns:a16="http://schemas.microsoft.com/office/drawing/2014/main" xmlns="" id="{F038A8DD-2620-4D59-9C56-8C8887BB3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385"/>
          <a:stretch/>
        </p:blipFill>
        <p:spPr bwMode="auto">
          <a:xfrm>
            <a:off x="-21345" y="-58994"/>
            <a:ext cx="12234690" cy="731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F7E35F9-EB69-4AA2-AEFF-B0F1DAFD16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0520126" y="3077932"/>
            <a:ext cx="1341799" cy="14127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2A15584-4420-4558-B75A-D88138847B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14511" y="363111"/>
            <a:ext cx="2336707" cy="32068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36D5AFC-AB39-466E-B8F8-287A7B4558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0655" y="1653495"/>
            <a:ext cx="1091717" cy="8408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AB38086-9C71-4131-9CB8-A0D0C37C0148}"/>
              </a:ext>
            </a:extLst>
          </p:cNvPr>
          <p:cNvSpPr txBox="1"/>
          <p:nvPr/>
        </p:nvSpPr>
        <p:spPr>
          <a:xfrm>
            <a:off x="2057714" y="7471107"/>
            <a:ext cx="8188103" cy="1616765"/>
          </a:xfrm>
          <a:prstGeom prst="rect">
            <a:avLst/>
          </a:prstGeom>
          <a:noFill/>
        </p:spPr>
        <p:txBody>
          <a:bodyPr wrap="square" rtlCol="0">
            <a:prstTxWarp prst="textFadeLeft">
              <a:avLst>
                <a:gd name="adj" fmla="val 24242"/>
              </a:avLst>
            </a:prstTxWarp>
            <a:spAutoFit/>
          </a:bodyPr>
          <a:lstStyle/>
          <a:p>
            <a:r>
              <a:rPr lang="en-US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Đi tìm PIKACHU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6E1359F-B9D1-4218-AF6A-C6BFFE72C7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18737" y="-58478"/>
            <a:ext cx="1787896" cy="13769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0A5EA1C-5019-4B36-9B28-4902350B6D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5519" y="4456149"/>
            <a:ext cx="600962" cy="8247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FC08A8A-751F-4E9E-928B-272E9512A5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0318" y="4650023"/>
            <a:ext cx="1198342" cy="12617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5AAD933-000A-4471-AEB7-96653E9BF1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8045710" y="5088514"/>
            <a:ext cx="1271963" cy="11394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C6CF83C-5975-43A6-A98F-19B4EF0900D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9705" y="1966520"/>
            <a:ext cx="920813" cy="824896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flipH="1">
            <a:off x="4997680" y="5130800"/>
            <a:ext cx="2523565" cy="1282743"/>
          </a:xfrm>
          <a:prstGeom prst="rect">
            <a:avLst/>
          </a:prstGeom>
        </p:spPr>
      </p:pic>
      <p:pic>
        <p:nvPicPr>
          <p:cNvPr id="7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57714" y="2900774"/>
            <a:ext cx="8297375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502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00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697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0">
            <a:extLst>
              <a:ext uri="{FF2B5EF4-FFF2-40B4-BE49-F238E27FC236}">
                <a16:creationId xmlns:a16="http://schemas.microsoft.com/office/drawing/2014/main" xmlns="" id="{90BB073A-DE17-4CDF-97E0-BF6A5A3AFB43}"/>
              </a:ext>
            </a:extLst>
          </p:cNvPr>
          <p:cNvSpPr txBox="1"/>
          <p:nvPr/>
        </p:nvSpPr>
        <p:spPr>
          <a:xfrm>
            <a:off x="1244352" y="2497976"/>
            <a:ext cx="970329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A629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howcard Gothic" panose="04020904020102020604" pitchFamily="82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Vocabulary</a:t>
            </a:r>
            <a:endParaRPr lang="zh-CN" altLang="en-US" sz="11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EA6298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howcard Gothic" panose="04020904020102020604" pitchFamily="82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376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3" name="MsPham"/>
          <p:cNvSpPr/>
          <p:nvPr/>
        </p:nvSpPr>
        <p:spPr>
          <a:xfrm>
            <a:off x="781456" y="1690652"/>
            <a:ext cx="4824196" cy="4219162"/>
          </a:xfrm>
          <a:prstGeom prst="roundRect">
            <a:avLst>
              <a:gd name="adj" fmla="val 11354"/>
            </a:avLst>
          </a:prstGeom>
          <a:ln w="57150" cmpd="thickThin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8" name="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</a:rPr>
              <a:t>May I write?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6132417" y="1599131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Yes, you do.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3054223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No, you cann’t.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DungMsPham"/>
          <p:cNvSpPr/>
          <p:nvPr/>
        </p:nvSpPr>
        <p:spPr>
          <a:xfrm>
            <a:off x="6145967" y="4568676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Yes, you can.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5652" y="1526364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5652" y="3070930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333016" y="3857929"/>
            <a:ext cx="2070204" cy="1854557"/>
          </a:xfrm>
          <a:prstGeom prst="rect">
            <a:avLst/>
          </a:prstGeom>
        </p:spPr>
      </p:pic>
      <p:pic>
        <p:nvPicPr>
          <p:cNvPr id="42" name="Picture 4" descr="https://s.sachmem.vn/public/images/TA3T1SHS/U6-L2-2-5-fwergkbboymxmpy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6336" y="2104501"/>
            <a:ext cx="3895963" cy="315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34331" y="4321046"/>
            <a:ext cx="1971666" cy="156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391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5" name="MsPham"/>
          <p:cNvSpPr/>
          <p:nvPr/>
        </p:nvSpPr>
        <p:spPr>
          <a:xfrm>
            <a:off x="781456" y="1690652"/>
            <a:ext cx="4824196" cy="4219162"/>
          </a:xfrm>
          <a:prstGeom prst="roundRect">
            <a:avLst>
              <a:gd name="adj" fmla="val 11354"/>
            </a:avLst>
          </a:prstGeom>
          <a:ln w="57150" cmpd="thickThin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8" name="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</a:rPr>
              <a:t>May I speak?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6145967" y="4625826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Yes, You can.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3149473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No, I can’t.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DungMsPham"/>
          <p:cNvSpPr/>
          <p:nvPr/>
        </p:nvSpPr>
        <p:spPr>
          <a:xfrm>
            <a:off x="6117745" y="1693367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No, you can’t.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19202" y="4553059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5652" y="3166180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304794" y="982620"/>
            <a:ext cx="2070204" cy="185455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6101" y="2458775"/>
            <a:ext cx="3250707" cy="2630342"/>
          </a:xfrm>
          <a:prstGeom prst="rect">
            <a:avLst/>
          </a:prstGeom>
          <a:noFill/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545719" y="4488520"/>
            <a:ext cx="1760277" cy="139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057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MsPham"/>
          <p:cNvSpPr/>
          <p:nvPr/>
        </p:nvSpPr>
        <p:spPr>
          <a:xfrm>
            <a:off x="781456" y="1690652"/>
            <a:ext cx="4824196" cy="4219162"/>
          </a:xfrm>
          <a:prstGeom prst="roundRect">
            <a:avLst>
              <a:gd name="adj" fmla="val 11354"/>
            </a:avLst>
          </a:prstGeom>
          <a:ln w="57150" cmpd="thickThin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8" name="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</a:rPr>
              <a:t>May I come in?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6132417" y="1599131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Yes, you can’t.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4525772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No, you can’t.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DungMsPham"/>
          <p:cNvSpPr/>
          <p:nvPr/>
        </p:nvSpPr>
        <p:spPr>
          <a:xfrm>
            <a:off x="6145967" y="3056740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Yes, you can.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5652" y="1526364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5652" y="4542479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333016" y="2345993"/>
            <a:ext cx="2070204" cy="185455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15897" y="2112338"/>
            <a:ext cx="3800879" cy="307764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588764" y="4123540"/>
            <a:ext cx="1808768" cy="199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870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MsPham"/>
          <p:cNvSpPr/>
          <p:nvPr/>
        </p:nvSpPr>
        <p:spPr>
          <a:xfrm>
            <a:off x="781456" y="1690652"/>
            <a:ext cx="4824196" cy="4219162"/>
          </a:xfrm>
          <a:prstGeom prst="roundRect">
            <a:avLst>
              <a:gd name="adj" fmla="val 11354"/>
            </a:avLst>
          </a:prstGeom>
          <a:ln w="57150" cmpd="thickThin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8" name="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May I go out.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6132417" y="1599131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Yes, I can.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4525772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No, you can’t.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24" name="DungMsPham"/>
          <p:cNvSpPr/>
          <p:nvPr/>
        </p:nvSpPr>
        <p:spPr>
          <a:xfrm>
            <a:off x="6145967" y="3056740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Yes, you can.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5652" y="1526364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5652" y="4542479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333016" y="2345993"/>
            <a:ext cx="2070204" cy="185455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8"/>
          <a:srcRect r="16714" b="955"/>
          <a:stretch/>
        </p:blipFill>
        <p:spPr>
          <a:xfrm>
            <a:off x="1125251" y="2559658"/>
            <a:ext cx="3725391" cy="2561917"/>
          </a:xfrm>
          <a:prstGeom prst="rect">
            <a:avLst/>
          </a:prstGeom>
          <a:noFill/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503178" y="3840616"/>
            <a:ext cx="2102474" cy="231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098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MsPham"/>
          <p:cNvSpPr/>
          <p:nvPr/>
        </p:nvSpPr>
        <p:spPr>
          <a:xfrm>
            <a:off x="781456" y="1690652"/>
            <a:ext cx="4824196" cy="4219162"/>
          </a:xfrm>
          <a:prstGeom prst="roundRect">
            <a:avLst>
              <a:gd name="adj" fmla="val 11354"/>
            </a:avLst>
          </a:prstGeom>
          <a:ln w="57150" cmpd="thickThin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8" name="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May I come in?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6132417" y="1599131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400" b="1">
                <a:solidFill>
                  <a:srgbClr val="002060"/>
                </a:solidFill>
                <a:latin typeface="Century Gothic" panose="020B0502020202020204" pitchFamily="34" charset="0"/>
              </a:rPr>
              <a:t>No, I can’t.</a:t>
            </a: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3054223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400" b="1">
                <a:solidFill>
                  <a:srgbClr val="002060"/>
                </a:solidFill>
                <a:latin typeface="Century Gothic" panose="020B0502020202020204" pitchFamily="34" charset="0"/>
              </a:rPr>
              <a:t>No, you can.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4" name="DungMsPham"/>
          <p:cNvSpPr/>
          <p:nvPr/>
        </p:nvSpPr>
        <p:spPr>
          <a:xfrm>
            <a:off x="6145967" y="4568676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400" b="1">
                <a:solidFill>
                  <a:srgbClr val="002060"/>
                </a:solidFill>
                <a:latin typeface="Century Gothic" panose="020B0502020202020204" pitchFamily="34" charset="0"/>
              </a:rPr>
              <a:t>No, you can’t.</a:t>
            </a: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5652" y="1526364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5652" y="3070930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333016" y="3857929"/>
            <a:ext cx="2070204" cy="185455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97186" y="-2074840"/>
            <a:ext cx="859185" cy="11791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/>
          <a:srcRect l="3477" r="11050"/>
          <a:stretch/>
        </p:blipFill>
        <p:spPr>
          <a:xfrm>
            <a:off x="1126336" y="2629172"/>
            <a:ext cx="3632324" cy="2457513"/>
          </a:xfrm>
          <a:prstGeom prst="rect">
            <a:avLst/>
          </a:prstGeom>
          <a:noFill/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545719" y="4488520"/>
            <a:ext cx="1760277" cy="139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888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MsPham"/>
          <p:cNvSpPr/>
          <p:nvPr/>
        </p:nvSpPr>
        <p:spPr>
          <a:xfrm>
            <a:off x="781456" y="1690652"/>
            <a:ext cx="4824196" cy="4219162"/>
          </a:xfrm>
          <a:prstGeom prst="roundRect">
            <a:avLst>
              <a:gd name="adj" fmla="val 11354"/>
            </a:avLst>
          </a:prstGeom>
          <a:ln w="57150" cmpd="thickThin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8" name="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</a:rPr>
              <a:t>Yes, you can.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6145967" y="4625826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>
                <a:solidFill>
                  <a:srgbClr val="002060"/>
                </a:solidFill>
                <a:latin typeface="Century Gothic" panose="020B0502020202020204" pitchFamily="34" charset="0"/>
              </a:rPr>
              <a:t>I stand up, please?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3149473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>
                <a:solidFill>
                  <a:srgbClr val="002060"/>
                </a:solidFill>
                <a:latin typeface="Century Gothic" panose="020B0502020202020204" pitchFamily="34" charset="0"/>
              </a:rPr>
              <a:t>May I sitdown, please?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24" name="DungMsPham"/>
          <p:cNvSpPr/>
          <p:nvPr/>
        </p:nvSpPr>
        <p:spPr>
          <a:xfrm>
            <a:off x="6117745" y="1693367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>
                <a:solidFill>
                  <a:srgbClr val="002060"/>
                </a:solidFill>
                <a:latin typeface="Century Gothic" panose="020B0502020202020204" pitchFamily="34" charset="0"/>
              </a:rPr>
              <a:t>May I stand up?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19202" y="4553059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5652" y="3166180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304794" y="982620"/>
            <a:ext cx="2070204" cy="18545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1957" y="2374737"/>
            <a:ext cx="2197600" cy="2864802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284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MsPham"/>
          <p:cNvSpPr/>
          <p:nvPr/>
        </p:nvSpPr>
        <p:spPr>
          <a:xfrm>
            <a:off x="781456" y="1690652"/>
            <a:ext cx="4824196" cy="4219162"/>
          </a:xfrm>
          <a:prstGeom prst="roundRect">
            <a:avLst>
              <a:gd name="adj" fmla="val 11354"/>
            </a:avLst>
          </a:prstGeom>
          <a:ln w="57150" cmpd="thickThin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8" name="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Yes, you can.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6132417" y="1599131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May you open </a:t>
            </a:r>
          </a:p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my book?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4525772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Open </a:t>
            </a:r>
          </a:p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your book, please?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DungMsPham"/>
          <p:cNvSpPr/>
          <p:nvPr/>
        </p:nvSpPr>
        <p:spPr>
          <a:xfrm>
            <a:off x="6145967" y="3056740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May I open </a:t>
            </a:r>
          </a:p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my book?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5652" y="1526364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5652" y="4542479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333016" y="2345993"/>
            <a:ext cx="2070204" cy="185455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8462" y="2345993"/>
            <a:ext cx="3457616" cy="300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490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MsPham"/>
          <p:cNvSpPr/>
          <p:nvPr/>
        </p:nvSpPr>
        <p:spPr>
          <a:xfrm>
            <a:off x="781456" y="1690652"/>
            <a:ext cx="4824196" cy="4219162"/>
          </a:xfrm>
          <a:prstGeom prst="roundRect">
            <a:avLst>
              <a:gd name="adj" fmla="val 11354"/>
            </a:avLst>
          </a:prstGeom>
          <a:ln w="57150" cmpd="thickThin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8" name="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No, you can’t.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6145967" y="4625826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I sit down?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3149473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Sit down, please?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DungMsPham"/>
          <p:cNvSpPr/>
          <p:nvPr/>
        </p:nvSpPr>
        <p:spPr>
          <a:xfrm>
            <a:off x="6117745" y="1693367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May I sit down?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19202" y="4553059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5652" y="3166180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304794" y="982620"/>
            <a:ext cx="2070204" cy="18545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4118" y="2090371"/>
            <a:ext cx="2664273" cy="3227414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644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MsPham"/>
          <p:cNvSpPr/>
          <p:nvPr/>
        </p:nvSpPr>
        <p:spPr>
          <a:xfrm>
            <a:off x="781456" y="1690652"/>
            <a:ext cx="4824196" cy="4219162"/>
          </a:xfrm>
          <a:prstGeom prst="roundRect">
            <a:avLst>
              <a:gd name="adj" fmla="val 11354"/>
            </a:avLst>
          </a:prstGeom>
          <a:ln w="57150" cmpd="thickThin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8" name="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No, you can’t.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6132417" y="1599131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Close </a:t>
            </a:r>
          </a:p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your book, please.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3054223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I close </a:t>
            </a:r>
          </a:p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your book?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DungMsPham"/>
          <p:cNvSpPr/>
          <p:nvPr/>
        </p:nvSpPr>
        <p:spPr>
          <a:xfrm>
            <a:off x="6145967" y="4568676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May I close </a:t>
            </a:r>
          </a:p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your book?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5652" y="1526364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5652" y="3070930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333016" y="3857929"/>
            <a:ext cx="2070204" cy="185455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9985" y="2016224"/>
            <a:ext cx="3858729" cy="3499442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941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5183"/>
          <a:stretch/>
        </p:blipFill>
        <p:spPr>
          <a:xfrm>
            <a:off x="-24915" y="0"/>
            <a:ext cx="12241829" cy="72545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9575915" y="-2642383"/>
            <a:ext cx="3430885" cy="2642383"/>
          </a:xfrm>
          <a:prstGeom prst="rect">
            <a:avLst/>
          </a:prstGeom>
        </p:spPr>
      </p:pic>
      <p:pic>
        <p:nvPicPr>
          <p:cNvPr id="8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flipH="1">
            <a:off x="8617180" y="5912765"/>
            <a:ext cx="1917470" cy="9746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33824" y="3028834"/>
            <a:ext cx="69347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ln w="38100">
                  <a:solidFill>
                    <a:srgbClr val="FF0000"/>
                  </a:solidFill>
                </a:ln>
                <a:solidFill>
                  <a:srgbClr val="FFA7A7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Excellent!</a:t>
            </a:r>
          </a:p>
        </p:txBody>
      </p:sp>
    </p:spTree>
    <p:extLst>
      <p:ext uri="{BB962C8B-B14F-4D97-AF65-F5344CB8AC3E}">
        <p14:creationId xmlns:p14="http://schemas.microsoft.com/office/powerpoint/2010/main" xmlns="" val="196657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0.37604 0.51481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697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6644329" y="2783814"/>
            <a:ext cx="4499430" cy="1536468"/>
          </a:xfrm>
          <a:prstGeom prst="roundRect">
            <a:avLst>
              <a:gd name="adj" fmla="val 10270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Century Gothic" panose="020B0502020202020204" pitchFamily="34" charset="0"/>
              </a:rPr>
              <a:t>Come here</a:t>
            </a:r>
          </a:p>
        </p:txBody>
      </p:sp>
      <p:pic>
        <p:nvPicPr>
          <p:cNvPr id="9" name="soundMsPham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592691">
            <a:off x="10777999" y="5482950"/>
            <a:ext cx="731520" cy="731520"/>
          </a:xfrm>
          <a:prstGeom prst="rect">
            <a:avLst/>
          </a:prstGeom>
        </p:spPr>
      </p:pic>
      <p:sp>
        <p:nvSpPr>
          <p:cNvPr id="15" name="文本框 20">
            <a:extLst>
              <a:ext uri="{FF2B5EF4-FFF2-40B4-BE49-F238E27FC236}">
                <a16:creationId xmlns:a16="http://schemas.microsoft.com/office/drawing/2014/main" xmlns="" id="{90BB073A-DE17-4CDF-97E0-BF6A5A3AFB43}"/>
              </a:ext>
            </a:extLst>
          </p:cNvPr>
          <p:cNvSpPr txBox="1"/>
          <p:nvPr/>
        </p:nvSpPr>
        <p:spPr>
          <a:xfrm>
            <a:off x="4175760" y="239258"/>
            <a:ext cx="3840480" cy="640080"/>
          </a:xfrm>
          <a:prstGeom prst="roundRect">
            <a:avLst>
              <a:gd name="adj" fmla="val 50000"/>
            </a:avLst>
          </a:prstGeom>
          <a:solidFill>
            <a:srgbClr val="F699BD"/>
          </a:solidFill>
          <a:ln>
            <a:solidFill>
              <a:srgbClr val="F5ADFC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Vocabulary </a:t>
            </a:r>
            <a:endParaRPr lang="zh-CN" altLang="en-US" sz="3600" b="1" dirty="0">
              <a:solidFill>
                <a:schemeClr val="bg1"/>
              </a:solidFill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6" name="文本框 20">
            <a:extLst>
              <a:ext uri="{FF2B5EF4-FFF2-40B4-BE49-F238E27FC236}">
                <a16:creationId xmlns:a16="http://schemas.microsoft.com/office/drawing/2014/main" xmlns="" id="{90BB073A-DE17-4CDF-97E0-BF6A5A3AFB43}"/>
              </a:ext>
            </a:extLst>
          </p:cNvPr>
          <p:cNvSpPr txBox="1"/>
          <p:nvPr/>
        </p:nvSpPr>
        <p:spPr>
          <a:xfrm>
            <a:off x="143805" y="81469"/>
            <a:ext cx="12025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8238BA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English 3</a:t>
            </a:r>
            <a:endParaRPr lang="zh-CN" altLang="en-US" sz="2000" b="1" dirty="0">
              <a:solidFill>
                <a:srgbClr val="8238BA"/>
              </a:solidFill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684" y="2127553"/>
            <a:ext cx="4514152" cy="284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060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7762305-DC95-4533-83AB-5374D57555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025" y="1643310"/>
            <a:ext cx="10596415" cy="3183994"/>
          </a:xfrm>
          <a:prstGeom prst="roundRect">
            <a:avLst>
              <a:gd name="adj" fmla="val 10183"/>
            </a:avLst>
          </a:prstGeom>
        </p:spPr>
      </p:pic>
      <p:sp>
        <p:nvSpPr>
          <p:cNvPr id="3" name="TextBox 2"/>
          <p:cNvSpPr txBox="1"/>
          <p:nvPr/>
        </p:nvSpPr>
        <p:spPr>
          <a:xfrm>
            <a:off x="2342736" y="425326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.VnBahamasB" panose="020BE200000000000000" pitchFamily="34" charset="0"/>
              </a:rPr>
              <a:t>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73913" y="425326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.VnBahamasB" panose="020BE200000000000000" pitchFamily="34" charset="0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1165" y="425326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.VnBahamasB" panose="020BE200000000000000" pitchFamily="34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263917" y="4253264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.VnBahamasB" panose="020BE200000000000000" pitchFamily="34" charset="0"/>
              </a:rPr>
              <a:t>3</a:t>
            </a:r>
          </a:p>
        </p:txBody>
      </p:sp>
      <p:sp>
        <p:nvSpPr>
          <p:cNvPr id="8" name="Rectangle 7"/>
          <p:cNvSpPr/>
          <p:nvPr/>
        </p:nvSpPr>
        <p:spPr>
          <a:xfrm>
            <a:off x="1752600" y="43512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4. Listen and number.</a:t>
            </a:r>
            <a:endParaRPr lang="en-US" sz="2400" b="0" i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Mspham0936082789">
            <a:extLst>
              <a:ext uri="{FF2B5EF4-FFF2-40B4-BE49-F238E27FC236}">
                <a16:creationId xmlns:a16="http://schemas.microsoft.com/office/drawing/2014/main" xmlns="" id="{5893618F-857C-4A1B-B7A3-0356AB0A56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1312" y="5716590"/>
            <a:ext cx="361938" cy="3657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E328E08-8EC8-4005-9BD2-8D11E662F7EC}"/>
              </a:ext>
            </a:extLst>
          </p:cNvPr>
          <p:cNvSpPr txBox="1"/>
          <p:nvPr/>
        </p:nvSpPr>
        <p:spPr>
          <a:xfrm>
            <a:off x="7781049" y="5573824"/>
            <a:ext cx="531870" cy="640080"/>
          </a:xfrm>
          <a:prstGeom prst="star6">
            <a:avLst/>
          </a:prstGeom>
          <a:solidFill>
            <a:srgbClr val="E9FF91"/>
          </a:solidFill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2400">
                <a:solidFill>
                  <a:sysClr val="windowText" lastClr="000000"/>
                </a:solidFill>
                <a:latin typeface=".VnBahamasB" panose="020BE200000000000000" pitchFamily="34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BB881EE-E11F-43F6-B480-5B3C7FA7C606}"/>
              </a:ext>
            </a:extLst>
          </p:cNvPr>
          <p:cNvSpPr txBox="1"/>
          <p:nvPr/>
        </p:nvSpPr>
        <p:spPr>
          <a:xfrm>
            <a:off x="8431382" y="5573824"/>
            <a:ext cx="531870" cy="640080"/>
          </a:xfrm>
          <a:prstGeom prst="star6">
            <a:avLst/>
          </a:prstGeom>
          <a:solidFill>
            <a:srgbClr val="E9FF91"/>
          </a:solidFill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2400">
                <a:solidFill>
                  <a:sysClr val="windowText" lastClr="000000"/>
                </a:solidFill>
                <a:latin typeface=".VnBahamasB" panose="020BE200000000000000" pitchFamily="34" charset="0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6423D46-1167-446D-956A-41A76C7D92DC}"/>
              </a:ext>
            </a:extLst>
          </p:cNvPr>
          <p:cNvSpPr txBox="1"/>
          <p:nvPr/>
        </p:nvSpPr>
        <p:spPr>
          <a:xfrm>
            <a:off x="9110665" y="5573824"/>
            <a:ext cx="548640" cy="640080"/>
          </a:xfrm>
          <a:prstGeom prst="star6">
            <a:avLst/>
          </a:prstGeom>
          <a:solidFill>
            <a:srgbClr val="E9FF91"/>
          </a:solidFill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2400">
                <a:solidFill>
                  <a:sysClr val="windowText" lastClr="000000"/>
                </a:solidFill>
                <a:latin typeface=".VnBahamasB" panose="020BE200000000000000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DDA685A-6063-4835-A655-CDA97627CFAB}"/>
              </a:ext>
            </a:extLst>
          </p:cNvPr>
          <p:cNvSpPr txBox="1"/>
          <p:nvPr/>
        </p:nvSpPr>
        <p:spPr>
          <a:xfrm>
            <a:off x="9732047" y="5573824"/>
            <a:ext cx="531870" cy="640080"/>
          </a:xfrm>
          <a:prstGeom prst="star6">
            <a:avLst/>
          </a:prstGeom>
          <a:solidFill>
            <a:srgbClr val="E9FF91"/>
          </a:solidFill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2400">
                <a:solidFill>
                  <a:sysClr val="windowText" lastClr="000000"/>
                </a:solidFill>
                <a:latin typeface=".VnBahamasB" panose="020BE200000000000000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xmlns="" val="142409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6 Stand up! - Lesson 2 - 4 Listen and numbe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6 Stand up! - Lesson 2 - 4 Listen and number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6 Stand up! - Lesson 2 - 4 Listen and number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3 Tập 1 - Unit 6 Stand up! - Lesson 2 - 4 Listen and number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3 Tập 1 - Unit 6 Stand up! - Lesson 2 - 4 Listen and number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10" grpId="0" animBg="1"/>
      <p:bldP spid="11" grpId="0" animBg="1"/>
      <p:bldP spid="12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513" y="1018574"/>
            <a:ext cx="9757459" cy="5595718"/>
          </a:xfrm>
          <a:prstGeom prst="rect">
            <a:avLst/>
          </a:prstGeom>
        </p:spPr>
      </p:pic>
      <p:pic>
        <p:nvPicPr>
          <p:cNvPr id="7170" name="Picture 2" descr="https://s.sachmem.vn/public/images/TA3T1SHS/U6-L2-5-1-supjuarxyrzlvni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34944" y="3985038"/>
            <a:ext cx="1618036" cy="110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.sachmem.vn/public/images/TA3T1SHS/U6-L2-5-2-idqqhbiktkpqctx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34944" y="5366702"/>
            <a:ext cx="1618036" cy="109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s.sachmem.vn/public/images/TA3T1SHS/U6-L2-5-3-yqvosrajkrtliin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34944" y="1236270"/>
            <a:ext cx="1618036" cy="109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s.sachmem.vn/public/images/TA3T1SHS/U6-L2-5-4-ijwrysradxjenxhw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34944" y="2608227"/>
            <a:ext cx="1618036" cy="109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03674" y="4035764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8064" y="5482623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10086" y="1262027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98064" y="2642279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5" name="Smiley Face 4"/>
          <p:cNvSpPr/>
          <p:nvPr/>
        </p:nvSpPr>
        <p:spPr>
          <a:xfrm>
            <a:off x="9194800" y="4078779"/>
            <a:ext cx="914400" cy="914400"/>
          </a:xfrm>
          <a:prstGeom prst="smileyFac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miley Face 14"/>
          <p:cNvSpPr/>
          <p:nvPr/>
        </p:nvSpPr>
        <p:spPr>
          <a:xfrm>
            <a:off x="9306560" y="5482623"/>
            <a:ext cx="914400" cy="914400"/>
          </a:xfrm>
          <a:prstGeom prst="smileyFac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miley Face 15"/>
          <p:cNvSpPr/>
          <p:nvPr/>
        </p:nvSpPr>
        <p:spPr>
          <a:xfrm>
            <a:off x="9357360" y="1325157"/>
            <a:ext cx="914400" cy="914400"/>
          </a:xfrm>
          <a:prstGeom prst="smileyFac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miley Face 16"/>
          <p:cNvSpPr/>
          <p:nvPr/>
        </p:nvSpPr>
        <p:spPr>
          <a:xfrm>
            <a:off x="9357360" y="2676167"/>
            <a:ext cx="914400" cy="914400"/>
          </a:xfrm>
          <a:prstGeom prst="smileyFac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972461" y="440174"/>
            <a:ext cx="39000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5. Read and match.</a:t>
            </a:r>
          </a:p>
        </p:txBody>
      </p:sp>
    </p:spTree>
    <p:extLst>
      <p:ext uri="{BB962C8B-B14F-4D97-AF65-F5344CB8AC3E}">
        <p14:creationId xmlns:p14="http://schemas.microsoft.com/office/powerpoint/2010/main" xmlns="" val="93293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3" grpId="0"/>
      <p:bldP spid="5" grpId="0" animBg="1"/>
      <p:bldP spid="15" grpId="0" animBg="1"/>
      <p:bldP spid="16" grpId="0" animBg="1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614" y="790927"/>
            <a:ext cx="9177466" cy="581239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911600" y="2590800"/>
            <a:ext cx="1442720" cy="548640"/>
          </a:xfrm>
          <a:prstGeom prst="roundRect">
            <a:avLst/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2060"/>
                </a:solidFill>
              </a:rPr>
              <a:t>__________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8585200" y="2590800"/>
            <a:ext cx="1442720" cy="548640"/>
          </a:xfrm>
          <a:prstGeom prst="roundRect">
            <a:avLst/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2060"/>
                </a:solidFill>
              </a:rPr>
              <a:t>__________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474720" y="5537200"/>
            <a:ext cx="2326640" cy="548640"/>
          </a:xfrm>
          <a:prstGeom prst="roundRect">
            <a:avLst/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2060"/>
                </a:solidFill>
              </a:rPr>
              <a:t>_______________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143240" y="5537200"/>
            <a:ext cx="2326640" cy="548640"/>
          </a:xfrm>
          <a:prstGeom prst="roundRect">
            <a:avLst/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2060"/>
                </a:solidFill>
              </a:rPr>
              <a:t>_______________</a:t>
            </a:r>
          </a:p>
        </p:txBody>
      </p:sp>
      <p:sp>
        <p:nvSpPr>
          <p:cNvPr id="7" name="Rectangle 6"/>
          <p:cNvSpPr/>
          <p:nvPr/>
        </p:nvSpPr>
        <p:spPr>
          <a:xfrm>
            <a:off x="2053741" y="329262"/>
            <a:ext cx="39000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6. Let’s write</a:t>
            </a:r>
          </a:p>
        </p:txBody>
      </p:sp>
    </p:spTree>
    <p:extLst>
      <p:ext uri="{BB962C8B-B14F-4D97-AF65-F5344CB8AC3E}">
        <p14:creationId xmlns:p14="http://schemas.microsoft.com/office/powerpoint/2010/main" xmlns="" val="424628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/>
          <p:cNvCxnSpPr>
            <a:stCxn id="2" idx="2"/>
            <a:endCxn id="42" idx="3"/>
          </p:cNvCxnSpPr>
          <p:nvPr/>
        </p:nvCxnSpPr>
        <p:spPr>
          <a:xfrm flipH="1">
            <a:off x="2774768" y="2640034"/>
            <a:ext cx="1728356" cy="8834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" idx="2"/>
            <a:endCxn id="43" idx="0"/>
          </p:cNvCxnSpPr>
          <p:nvPr/>
        </p:nvCxnSpPr>
        <p:spPr>
          <a:xfrm flipH="1">
            <a:off x="3776366" y="2640034"/>
            <a:ext cx="726758" cy="19876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2" idx="2"/>
            <a:endCxn id="45" idx="0"/>
          </p:cNvCxnSpPr>
          <p:nvPr/>
        </p:nvCxnSpPr>
        <p:spPr>
          <a:xfrm>
            <a:off x="4503124" y="2640034"/>
            <a:ext cx="1609039" cy="17908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2" idx="2"/>
            <a:endCxn id="44" idx="1"/>
          </p:cNvCxnSpPr>
          <p:nvPr/>
        </p:nvCxnSpPr>
        <p:spPr>
          <a:xfrm>
            <a:off x="4503124" y="2640034"/>
            <a:ext cx="3612235" cy="15539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7229787" y="4799943"/>
            <a:ext cx="3359968" cy="908784"/>
          </a:xfrm>
          <a:prstGeom prst="roundRect">
            <a:avLst>
              <a:gd name="adj" fmla="val 1027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Write 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503125" y="5442386"/>
            <a:ext cx="3359968" cy="908784"/>
          </a:xfrm>
          <a:prstGeom prst="roundRect">
            <a:avLst>
              <a:gd name="adj" fmla="val 1027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Speak 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2917717" y="5707232"/>
            <a:ext cx="1679984" cy="683278"/>
          </a:xfrm>
          <a:prstGeom prst="roundRect">
            <a:avLst>
              <a:gd name="adj" fmla="val 1027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Go out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67531" y="4089215"/>
            <a:ext cx="2096622" cy="683278"/>
          </a:xfrm>
          <a:prstGeom prst="roundRect">
            <a:avLst>
              <a:gd name="adj" fmla="val 1027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Come in</a:t>
            </a:r>
          </a:p>
        </p:txBody>
      </p:sp>
      <p:sp>
        <p:nvSpPr>
          <p:cNvPr id="36" name="Round Diagonal Corner Rectangle 35"/>
          <p:cNvSpPr/>
          <p:nvPr/>
        </p:nvSpPr>
        <p:spPr>
          <a:xfrm>
            <a:off x="8380818" y="864407"/>
            <a:ext cx="2887264" cy="686625"/>
          </a:xfrm>
          <a:prstGeom prst="round2DiagRect">
            <a:avLst>
              <a:gd name="adj1" fmla="val 34896"/>
              <a:gd name="adj2" fmla="val 0"/>
            </a:avLst>
          </a:prstGeom>
          <a:solidFill>
            <a:srgbClr val="E9FF91"/>
          </a:solidFill>
          <a:ln>
            <a:solidFill>
              <a:srgbClr val="E9FF9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Yes, you can.</a:t>
            </a:r>
          </a:p>
        </p:txBody>
      </p:sp>
      <p:sp>
        <p:nvSpPr>
          <p:cNvPr id="39" name="Cloud 38"/>
          <p:cNvSpPr/>
          <p:nvPr/>
        </p:nvSpPr>
        <p:spPr>
          <a:xfrm rot="10800000">
            <a:off x="2095601" y="851280"/>
            <a:ext cx="4815046" cy="1853622"/>
          </a:xfrm>
          <a:prstGeom prst="cloud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272219" y="1228102"/>
            <a:ext cx="4461809" cy="1411932"/>
          </a:xfrm>
          <a:prstGeom prst="roundRect">
            <a:avLst>
              <a:gd name="adj" fmla="val 1027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May I ______?</a:t>
            </a:r>
          </a:p>
        </p:txBody>
      </p:sp>
      <p:sp>
        <p:nvSpPr>
          <p:cNvPr id="53" name="Huyen">
            <a:extLst>
              <a:ext uri="{FF2B5EF4-FFF2-40B4-BE49-F238E27FC236}">
                <a16:creationId xmlns:a16="http://schemas.microsoft.com/office/drawing/2014/main" xmlns="" id="{90BB073A-DE17-4CDF-97E0-BF6A5A3AFB43}"/>
              </a:ext>
            </a:extLst>
          </p:cNvPr>
          <p:cNvSpPr txBox="1"/>
          <p:nvPr/>
        </p:nvSpPr>
        <p:spPr>
          <a:xfrm>
            <a:off x="4253544" y="254764"/>
            <a:ext cx="3840480" cy="548640"/>
          </a:xfrm>
          <a:prstGeom prst="roundRect">
            <a:avLst>
              <a:gd name="adj" fmla="val 50000"/>
            </a:avLst>
          </a:prstGeom>
          <a:solidFill>
            <a:srgbClr val="F699BD"/>
          </a:solidFill>
          <a:ln>
            <a:solidFill>
              <a:srgbClr val="F5ADFC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Structure</a:t>
            </a:r>
            <a:endParaRPr lang="zh-CN" altLang="en-US" sz="2800" b="1" dirty="0">
              <a:solidFill>
                <a:schemeClr val="bg1"/>
              </a:solidFill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2" cstate="print"/>
          <a:srcRect l="3477" r="11050"/>
          <a:stretch/>
        </p:blipFill>
        <p:spPr>
          <a:xfrm>
            <a:off x="1130281" y="2967188"/>
            <a:ext cx="1644487" cy="111260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 cstate="print"/>
          <a:srcRect r="16714" b="955"/>
          <a:stretch/>
        </p:blipFill>
        <p:spPr>
          <a:xfrm>
            <a:off x="3011866" y="4627653"/>
            <a:ext cx="1529000" cy="10514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15359" y="3426226"/>
            <a:ext cx="1277266" cy="153553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00792" y="4430855"/>
            <a:ext cx="1422742" cy="1151226"/>
          </a:xfrm>
          <a:prstGeom prst="rect">
            <a:avLst/>
          </a:prstGeom>
        </p:spPr>
      </p:pic>
      <p:sp>
        <p:nvSpPr>
          <p:cNvPr id="63" name="Round Diagonal Corner Rectangle 62"/>
          <p:cNvSpPr/>
          <p:nvPr/>
        </p:nvSpPr>
        <p:spPr>
          <a:xfrm>
            <a:off x="8380818" y="2161287"/>
            <a:ext cx="2887264" cy="731520"/>
          </a:xfrm>
          <a:prstGeom prst="round2DiagRect">
            <a:avLst>
              <a:gd name="adj1" fmla="val 37500"/>
              <a:gd name="adj2" fmla="val 0"/>
            </a:avLst>
          </a:prstGeom>
          <a:solidFill>
            <a:srgbClr val="E9FF91"/>
          </a:solidFill>
          <a:ln>
            <a:solidFill>
              <a:srgbClr val="E9FF9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No, you can’t.</a:t>
            </a:r>
          </a:p>
        </p:txBody>
      </p:sp>
      <p:cxnSp>
        <p:nvCxnSpPr>
          <p:cNvPr id="72" name="Straight Arrow Connector 71"/>
          <p:cNvCxnSpPr>
            <a:stCxn id="39" idx="2"/>
            <a:endCxn id="36" idx="2"/>
          </p:cNvCxnSpPr>
          <p:nvPr/>
        </p:nvCxnSpPr>
        <p:spPr>
          <a:xfrm flipV="1">
            <a:off x="6895711" y="1207720"/>
            <a:ext cx="1485107" cy="5703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stCxn id="39" idx="2"/>
            <a:endCxn id="63" idx="2"/>
          </p:cNvCxnSpPr>
          <p:nvPr/>
        </p:nvCxnSpPr>
        <p:spPr>
          <a:xfrm>
            <a:off x="6895711" y="1778091"/>
            <a:ext cx="1485107" cy="7489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Picture 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39268" y="1081164"/>
            <a:ext cx="603233" cy="411741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26267" y="2366901"/>
            <a:ext cx="485150" cy="394764"/>
          </a:xfrm>
          <a:prstGeom prst="rect">
            <a:avLst/>
          </a:prstGeom>
        </p:spPr>
      </p:pic>
      <p:sp>
        <p:nvSpPr>
          <p:cNvPr id="27" name="文本框 20">
            <a:extLst>
              <a:ext uri="{FF2B5EF4-FFF2-40B4-BE49-F238E27FC236}">
                <a16:creationId xmlns:a16="http://schemas.microsoft.com/office/drawing/2014/main" xmlns="" id="{90BB073A-DE17-4CDF-97E0-BF6A5A3AFB43}"/>
              </a:ext>
            </a:extLst>
          </p:cNvPr>
          <p:cNvSpPr txBox="1"/>
          <p:nvPr/>
        </p:nvSpPr>
        <p:spPr>
          <a:xfrm>
            <a:off x="143805" y="81469"/>
            <a:ext cx="12025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8238BA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English 3</a:t>
            </a:r>
            <a:endParaRPr lang="zh-CN" altLang="en-US" sz="2000" b="1" dirty="0">
              <a:solidFill>
                <a:srgbClr val="8238BA"/>
              </a:solidFill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721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30" grpId="0"/>
      <p:bldP spid="31" grpId="0"/>
      <p:bldP spid="36" grpId="0" animBg="1"/>
      <p:bldP spid="39" grpId="0" animBg="1"/>
      <p:bldP spid="2" grpId="0"/>
      <p:bldP spid="53" grpId="0" animBg="1"/>
      <p:bldP spid="6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:a16="http://schemas.microsoft.com/office/drawing/2014/main" xmlns="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</p:spTree>
    <p:extLst>
      <p:ext uri="{BB962C8B-B14F-4D97-AF65-F5344CB8AC3E}">
        <p14:creationId xmlns:p14="http://schemas.microsoft.com/office/powerpoint/2010/main" xmlns="" val="4193328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6644329" y="2783814"/>
            <a:ext cx="4499430" cy="1536468"/>
          </a:xfrm>
          <a:prstGeom prst="roundRect">
            <a:avLst>
              <a:gd name="adj" fmla="val 10270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Century Gothic" panose="020B0502020202020204" pitchFamily="34" charset="0"/>
              </a:rPr>
              <a:t>Come in</a:t>
            </a:r>
          </a:p>
        </p:txBody>
      </p:sp>
      <p:pic>
        <p:nvPicPr>
          <p:cNvPr id="9" name="soundMsPham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592691">
            <a:off x="10777999" y="5482950"/>
            <a:ext cx="731520" cy="731520"/>
          </a:xfrm>
          <a:prstGeom prst="rect">
            <a:avLst/>
          </a:prstGeom>
        </p:spPr>
      </p:pic>
      <p:sp>
        <p:nvSpPr>
          <p:cNvPr id="15" name="文本框 20">
            <a:extLst>
              <a:ext uri="{FF2B5EF4-FFF2-40B4-BE49-F238E27FC236}">
                <a16:creationId xmlns:a16="http://schemas.microsoft.com/office/drawing/2014/main" xmlns="" id="{90BB073A-DE17-4CDF-97E0-BF6A5A3AFB43}"/>
              </a:ext>
            </a:extLst>
          </p:cNvPr>
          <p:cNvSpPr txBox="1"/>
          <p:nvPr/>
        </p:nvSpPr>
        <p:spPr>
          <a:xfrm>
            <a:off x="4175760" y="239258"/>
            <a:ext cx="3840480" cy="640080"/>
          </a:xfrm>
          <a:prstGeom prst="roundRect">
            <a:avLst>
              <a:gd name="adj" fmla="val 50000"/>
            </a:avLst>
          </a:prstGeom>
          <a:solidFill>
            <a:srgbClr val="F699BD"/>
          </a:solidFill>
          <a:ln>
            <a:solidFill>
              <a:srgbClr val="F5ADFC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Vocabulary </a:t>
            </a:r>
            <a:endParaRPr lang="zh-CN" altLang="en-US" sz="3600" b="1" dirty="0">
              <a:solidFill>
                <a:schemeClr val="bg1"/>
              </a:solidFill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6" name="文本框 20">
            <a:extLst>
              <a:ext uri="{FF2B5EF4-FFF2-40B4-BE49-F238E27FC236}">
                <a16:creationId xmlns:a16="http://schemas.microsoft.com/office/drawing/2014/main" xmlns="" id="{90BB073A-DE17-4CDF-97E0-BF6A5A3AFB43}"/>
              </a:ext>
            </a:extLst>
          </p:cNvPr>
          <p:cNvSpPr txBox="1"/>
          <p:nvPr/>
        </p:nvSpPr>
        <p:spPr>
          <a:xfrm>
            <a:off x="143805" y="81469"/>
            <a:ext cx="12025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8238BA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English 3</a:t>
            </a:r>
            <a:endParaRPr lang="zh-CN" altLang="en-US" sz="2000" b="1" dirty="0">
              <a:solidFill>
                <a:srgbClr val="8238BA"/>
              </a:solidFill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477" r="11050"/>
          <a:stretch/>
        </p:blipFill>
        <p:spPr>
          <a:xfrm>
            <a:off x="1710380" y="2153249"/>
            <a:ext cx="4933949" cy="33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90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6644329" y="2783814"/>
            <a:ext cx="4499430" cy="1536468"/>
          </a:xfrm>
          <a:prstGeom prst="roundRect">
            <a:avLst>
              <a:gd name="adj" fmla="val 10270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Century Gothic" panose="020B0502020202020204" pitchFamily="34" charset="0"/>
              </a:rPr>
              <a:t>Go out</a:t>
            </a:r>
          </a:p>
        </p:txBody>
      </p:sp>
      <p:pic>
        <p:nvPicPr>
          <p:cNvPr id="9" name="soundMsPham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592691">
            <a:off x="10777999" y="5482950"/>
            <a:ext cx="731520" cy="731520"/>
          </a:xfrm>
          <a:prstGeom prst="rect">
            <a:avLst/>
          </a:prstGeom>
        </p:spPr>
      </p:pic>
      <p:sp>
        <p:nvSpPr>
          <p:cNvPr id="15" name="文本框 20">
            <a:extLst>
              <a:ext uri="{FF2B5EF4-FFF2-40B4-BE49-F238E27FC236}">
                <a16:creationId xmlns:a16="http://schemas.microsoft.com/office/drawing/2014/main" xmlns="" id="{90BB073A-DE17-4CDF-97E0-BF6A5A3AFB43}"/>
              </a:ext>
            </a:extLst>
          </p:cNvPr>
          <p:cNvSpPr txBox="1"/>
          <p:nvPr/>
        </p:nvSpPr>
        <p:spPr>
          <a:xfrm>
            <a:off x="4175760" y="239258"/>
            <a:ext cx="3840480" cy="640080"/>
          </a:xfrm>
          <a:prstGeom prst="roundRect">
            <a:avLst>
              <a:gd name="adj" fmla="val 50000"/>
            </a:avLst>
          </a:prstGeom>
          <a:solidFill>
            <a:srgbClr val="F699BD"/>
          </a:solidFill>
          <a:ln>
            <a:solidFill>
              <a:srgbClr val="F5ADFC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Vocabulary </a:t>
            </a:r>
            <a:endParaRPr lang="zh-CN" altLang="en-US" sz="3600" b="1" dirty="0">
              <a:solidFill>
                <a:schemeClr val="bg1"/>
              </a:solidFill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6" name="文本框 20">
            <a:extLst>
              <a:ext uri="{FF2B5EF4-FFF2-40B4-BE49-F238E27FC236}">
                <a16:creationId xmlns:a16="http://schemas.microsoft.com/office/drawing/2014/main" xmlns="" id="{90BB073A-DE17-4CDF-97E0-BF6A5A3AFB43}"/>
              </a:ext>
            </a:extLst>
          </p:cNvPr>
          <p:cNvSpPr txBox="1"/>
          <p:nvPr/>
        </p:nvSpPr>
        <p:spPr>
          <a:xfrm>
            <a:off x="143805" y="81469"/>
            <a:ext cx="12025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8238BA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English 3</a:t>
            </a:r>
            <a:endParaRPr lang="zh-CN" altLang="en-US" sz="2000" b="1" dirty="0">
              <a:solidFill>
                <a:srgbClr val="8238BA"/>
              </a:solidFill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16714" b="955"/>
          <a:stretch/>
        </p:blipFill>
        <p:spPr>
          <a:xfrm>
            <a:off x="1744503" y="1823955"/>
            <a:ext cx="5243963" cy="360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284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6778170" y="2783814"/>
            <a:ext cx="4061279" cy="1536468"/>
          </a:xfrm>
          <a:prstGeom prst="roundRect">
            <a:avLst>
              <a:gd name="adj" fmla="val 10270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Century Gothic" panose="020B0502020202020204" pitchFamily="34" charset="0"/>
              </a:rPr>
              <a:t>Write</a:t>
            </a:r>
          </a:p>
        </p:txBody>
      </p:sp>
      <p:pic>
        <p:nvPicPr>
          <p:cNvPr id="9" name="soundMsPham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592691">
            <a:off x="10777999" y="5482950"/>
            <a:ext cx="731520" cy="731520"/>
          </a:xfrm>
          <a:prstGeom prst="rect">
            <a:avLst/>
          </a:prstGeom>
        </p:spPr>
      </p:pic>
      <p:sp>
        <p:nvSpPr>
          <p:cNvPr id="15" name="文本框 20">
            <a:extLst>
              <a:ext uri="{FF2B5EF4-FFF2-40B4-BE49-F238E27FC236}">
                <a16:creationId xmlns:a16="http://schemas.microsoft.com/office/drawing/2014/main" xmlns="" id="{90BB073A-DE17-4CDF-97E0-BF6A5A3AFB43}"/>
              </a:ext>
            </a:extLst>
          </p:cNvPr>
          <p:cNvSpPr txBox="1"/>
          <p:nvPr/>
        </p:nvSpPr>
        <p:spPr>
          <a:xfrm>
            <a:off x="4175760" y="239258"/>
            <a:ext cx="3840480" cy="640080"/>
          </a:xfrm>
          <a:prstGeom prst="roundRect">
            <a:avLst>
              <a:gd name="adj" fmla="val 50000"/>
            </a:avLst>
          </a:prstGeom>
          <a:solidFill>
            <a:srgbClr val="F699BD"/>
          </a:solidFill>
          <a:ln>
            <a:solidFill>
              <a:srgbClr val="F5ADFC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Vocabulary </a:t>
            </a:r>
            <a:endParaRPr lang="zh-CN" altLang="en-US" sz="3600" b="1" dirty="0">
              <a:solidFill>
                <a:schemeClr val="bg1"/>
              </a:solidFill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6" name="文本框 20">
            <a:extLst>
              <a:ext uri="{FF2B5EF4-FFF2-40B4-BE49-F238E27FC236}">
                <a16:creationId xmlns:a16="http://schemas.microsoft.com/office/drawing/2014/main" xmlns="" id="{90BB073A-DE17-4CDF-97E0-BF6A5A3AFB43}"/>
              </a:ext>
            </a:extLst>
          </p:cNvPr>
          <p:cNvSpPr txBox="1"/>
          <p:nvPr/>
        </p:nvSpPr>
        <p:spPr>
          <a:xfrm>
            <a:off x="143805" y="81469"/>
            <a:ext cx="12025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8238BA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English 3</a:t>
            </a:r>
            <a:endParaRPr lang="zh-CN" altLang="en-US" sz="2000" b="1" dirty="0">
              <a:solidFill>
                <a:srgbClr val="8238BA"/>
              </a:solidFill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116" y="1104374"/>
            <a:ext cx="4071971" cy="489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334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6644329" y="2783814"/>
            <a:ext cx="4499430" cy="1536468"/>
          </a:xfrm>
          <a:prstGeom prst="roundRect">
            <a:avLst>
              <a:gd name="adj" fmla="val 10270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Century Gothic" panose="020B0502020202020204" pitchFamily="34" charset="0"/>
              </a:rPr>
              <a:t>Speak</a:t>
            </a:r>
          </a:p>
        </p:txBody>
      </p:sp>
      <p:pic>
        <p:nvPicPr>
          <p:cNvPr id="9" name="soundMsPham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592691">
            <a:off x="10777999" y="5482950"/>
            <a:ext cx="731520" cy="731520"/>
          </a:xfrm>
          <a:prstGeom prst="rect">
            <a:avLst/>
          </a:prstGeom>
        </p:spPr>
      </p:pic>
      <p:sp>
        <p:nvSpPr>
          <p:cNvPr id="15" name="文本框 20">
            <a:extLst>
              <a:ext uri="{FF2B5EF4-FFF2-40B4-BE49-F238E27FC236}">
                <a16:creationId xmlns:a16="http://schemas.microsoft.com/office/drawing/2014/main" xmlns="" id="{90BB073A-DE17-4CDF-97E0-BF6A5A3AFB43}"/>
              </a:ext>
            </a:extLst>
          </p:cNvPr>
          <p:cNvSpPr txBox="1"/>
          <p:nvPr/>
        </p:nvSpPr>
        <p:spPr>
          <a:xfrm>
            <a:off x="4175760" y="239258"/>
            <a:ext cx="3840480" cy="640080"/>
          </a:xfrm>
          <a:prstGeom prst="roundRect">
            <a:avLst>
              <a:gd name="adj" fmla="val 50000"/>
            </a:avLst>
          </a:prstGeom>
          <a:solidFill>
            <a:srgbClr val="F699BD"/>
          </a:solidFill>
          <a:ln>
            <a:solidFill>
              <a:srgbClr val="F5ADFC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Vocabulary </a:t>
            </a:r>
            <a:endParaRPr lang="zh-CN" altLang="en-US" sz="3600" b="1" dirty="0">
              <a:solidFill>
                <a:schemeClr val="bg1"/>
              </a:solidFill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6" name="文本框 20">
            <a:extLst>
              <a:ext uri="{FF2B5EF4-FFF2-40B4-BE49-F238E27FC236}">
                <a16:creationId xmlns:a16="http://schemas.microsoft.com/office/drawing/2014/main" xmlns="" id="{90BB073A-DE17-4CDF-97E0-BF6A5A3AFB43}"/>
              </a:ext>
            </a:extLst>
          </p:cNvPr>
          <p:cNvSpPr txBox="1"/>
          <p:nvPr/>
        </p:nvSpPr>
        <p:spPr>
          <a:xfrm>
            <a:off x="143805" y="81469"/>
            <a:ext cx="12025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8238BA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English 3</a:t>
            </a:r>
            <a:endParaRPr lang="zh-CN" altLang="en-US" sz="2000" b="1" dirty="0">
              <a:solidFill>
                <a:srgbClr val="8238BA"/>
              </a:solidFill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7865" y="1666599"/>
            <a:ext cx="4415790" cy="357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26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49186" y="3117800"/>
            <a:ext cx="3615751" cy="873786"/>
          </a:xfrm>
          <a:prstGeom prst="roundRect">
            <a:avLst>
              <a:gd name="adj" fmla="val 1027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Come here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086" y="1492701"/>
            <a:ext cx="2637953" cy="1664876"/>
          </a:xfrm>
          <a:prstGeom prst="rect">
            <a:avLst/>
          </a:prstGeom>
          <a:noFill/>
        </p:spPr>
      </p:pic>
      <p:sp>
        <p:nvSpPr>
          <p:cNvPr id="5" name="Rounded Rectangle 4"/>
          <p:cNvSpPr/>
          <p:nvPr/>
        </p:nvSpPr>
        <p:spPr>
          <a:xfrm>
            <a:off x="6314765" y="5506669"/>
            <a:ext cx="3615751" cy="873786"/>
          </a:xfrm>
          <a:prstGeom prst="roundRect">
            <a:avLst>
              <a:gd name="adj" fmla="val 1027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Come in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477" r="11050"/>
          <a:stretch/>
        </p:blipFill>
        <p:spPr>
          <a:xfrm>
            <a:off x="6889227" y="3991586"/>
            <a:ext cx="2466829" cy="1668977"/>
          </a:xfrm>
          <a:prstGeom prst="rect">
            <a:avLst/>
          </a:prstGeom>
          <a:noFill/>
        </p:spPr>
      </p:pic>
      <p:sp>
        <p:nvSpPr>
          <p:cNvPr id="7" name="Rounded Rectangle 6"/>
          <p:cNvSpPr/>
          <p:nvPr/>
        </p:nvSpPr>
        <p:spPr>
          <a:xfrm>
            <a:off x="1515395" y="5642929"/>
            <a:ext cx="3615751" cy="873786"/>
          </a:xfrm>
          <a:prstGeom prst="roundRect">
            <a:avLst>
              <a:gd name="adj" fmla="val 1027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Go out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16714" b="955"/>
          <a:stretch/>
        </p:blipFill>
        <p:spPr>
          <a:xfrm>
            <a:off x="2101688" y="3991586"/>
            <a:ext cx="2621828" cy="1803007"/>
          </a:xfrm>
          <a:prstGeom prst="rect">
            <a:avLst/>
          </a:prstGeom>
          <a:noFill/>
        </p:spPr>
      </p:pic>
      <p:sp>
        <p:nvSpPr>
          <p:cNvPr id="9" name="Rounded Rectangle 8"/>
          <p:cNvSpPr/>
          <p:nvPr/>
        </p:nvSpPr>
        <p:spPr>
          <a:xfrm>
            <a:off x="4266525" y="3095944"/>
            <a:ext cx="3263652" cy="873786"/>
          </a:xfrm>
          <a:prstGeom prst="roundRect">
            <a:avLst>
              <a:gd name="adj" fmla="val 1027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Write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24745" y="1044002"/>
            <a:ext cx="1758081" cy="2113575"/>
          </a:xfrm>
          <a:prstGeom prst="rect">
            <a:avLst/>
          </a:prstGeom>
          <a:noFill/>
        </p:spPr>
      </p:pic>
      <p:sp>
        <p:nvSpPr>
          <p:cNvPr id="11" name="Rounded Rectangle 10"/>
          <p:cNvSpPr/>
          <p:nvPr/>
        </p:nvSpPr>
        <p:spPr>
          <a:xfrm>
            <a:off x="7312247" y="2994385"/>
            <a:ext cx="3615751" cy="873786"/>
          </a:xfrm>
          <a:prstGeom prst="roundRect">
            <a:avLst>
              <a:gd name="adj" fmla="val 1027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Speak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6240" y="1361843"/>
            <a:ext cx="2207766" cy="1786436"/>
          </a:xfrm>
          <a:prstGeom prst="rect">
            <a:avLst/>
          </a:prstGeom>
          <a:noFill/>
        </p:spPr>
      </p:pic>
      <p:sp>
        <p:nvSpPr>
          <p:cNvPr id="13" name="文本框 20">
            <a:extLst>
              <a:ext uri="{FF2B5EF4-FFF2-40B4-BE49-F238E27FC236}">
                <a16:creationId xmlns:a16="http://schemas.microsoft.com/office/drawing/2014/main" xmlns="" id="{90BB073A-DE17-4CDF-97E0-BF6A5A3AFB43}"/>
              </a:ext>
            </a:extLst>
          </p:cNvPr>
          <p:cNvSpPr txBox="1"/>
          <p:nvPr/>
        </p:nvSpPr>
        <p:spPr>
          <a:xfrm>
            <a:off x="4175760" y="239258"/>
            <a:ext cx="3840480" cy="640080"/>
          </a:xfrm>
          <a:prstGeom prst="roundRect">
            <a:avLst>
              <a:gd name="adj" fmla="val 50000"/>
            </a:avLst>
          </a:prstGeom>
          <a:solidFill>
            <a:srgbClr val="F699BD"/>
          </a:solidFill>
          <a:ln>
            <a:solidFill>
              <a:srgbClr val="F5ADFC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Vocabulary </a:t>
            </a:r>
            <a:endParaRPr lang="zh-CN" altLang="en-US" sz="3600" b="1" dirty="0">
              <a:solidFill>
                <a:schemeClr val="bg1"/>
              </a:solidFill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809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0">
            <a:extLst>
              <a:ext uri="{FF2B5EF4-FFF2-40B4-BE49-F238E27FC236}">
                <a16:creationId xmlns:a16="http://schemas.microsoft.com/office/drawing/2014/main" xmlns="" id="{90BB073A-DE17-4CDF-97E0-BF6A5A3AFB43}"/>
              </a:ext>
            </a:extLst>
          </p:cNvPr>
          <p:cNvSpPr txBox="1"/>
          <p:nvPr/>
        </p:nvSpPr>
        <p:spPr>
          <a:xfrm>
            <a:off x="1817425" y="2497976"/>
            <a:ext cx="855715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A629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howcard Gothic" panose="04020904020102020604" pitchFamily="82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structure</a:t>
            </a:r>
            <a:endParaRPr lang="zh-CN" altLang="en-US" sz="11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EA6298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howcard Gothic" panose="04020904020102020604" pitchFamily="82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111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863</TotalTime>
  <Words>431</Words>
  <Application>Microsoft Office PowerPoint</Application>
  <PresentationFormat>Custom</PresentationFormat>
  <Paragraphs>151</Paragraphs>
  <Slides>34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9" baseType="lpstr">
      <vt:lpstr>Arial</vt:lpstr>
      <vt:lpstr>Calibri</vt:lpstr>
      <vt:lpstr>Times New Roman</vt:lpstr>
      <vt:lpstr>字魂7号-温暖童稚体</vt:lpstr>
      <vt:lpstr>Showcard Gothic</vt:lpstr>
      <vt:lpstr>Century Gothic</vt:lpstr>
      <vt:lpstr>Jost</vt:lpstr>
      <vt:lpstr>Georgia</vt:lpstr>
      <vt:lpstr>Arial Black</vt:lpstr>
      <vt:lpstr>.VnBahamasB</vt:lpstr>
      <vt:lpstr>Britannic Bold</vt:lpstr>
      <vt:lpstr>宋体</vt:lpstr>
      <vt:lpstr>Calibri Light</vt:lpstr>
      <vt:lpstr>Tahoma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</vt:vector>
  </TitlesOfParts>
  <Company>minhtuan6990@gmail.com / 01686898975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4t</cp:lastModifiedBy>
  <cp:revision>138</cp:revision>
  <dcterms:created xsi:type="dcterms:W3CDTF">2020-10-20T01:03:40Z</dcterms:created>
  <dcterms:modified xsi:type="dcterms:W3CDTF">2021-09-13T22:17:34Z</dcterms:modified>
</cp:coreProperties>
</file>